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323" r:id="rId3"/>
    <p:sldId id="324" r:id="rId4"/>
    <p:sldId id="325" r:id="rId5"/>
    <p:sldId id="326" r:id="rId6"/>
    <p:sldId id="327" r:id="rId7"/>
    <p:sldId id="328" r:id="rId8"/>
    <p:sldId id="329" r:id="rId9"/>
    <p:sldId id="330" r:id="rId10"/>
    <p:sldId id="331" r:id="rId11"/>
    <p:sldId id="332" r:id="rId12"/>
    <p:sldId id="333"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75" r:id="rId26"/>
    <p:sldId id="376" r:id="rId27"/>
    <p:sldId id="362" r:id="rId28"/>
    <p:sldId id="363" r:id="rId29"/>
    <p:sldId id="364" r:id="rId30"/>
    <p:sldId id="365" r:id="rId31"/>
    <p:sldId id="366" r:id="rId32"/>
    <p:sldId id="367" r:id="rId33"/>
    <p:sldId id="368" r:id="rId34"/>
    <p:sldId id="369" r:id="rId35"/>
    <p:sldId id="370" r:id="rId36"/>
    <p:sldId id="334" r:id="rId37"/>
    <p:sldId id="335" r:id="rId38"/>
    <p:sldId id="336" r:id="rId39"/>
    <p:sldId id="378" r:id="rId40"/>
    <p:sldId id="379" r:id="rId41"/>
    <p:sldId id="377" r:id="rId42"/>
    <p:sldId id="337" r:id="rId43"/>
    <p:sldId id="338" r:id="rId44"/>
    <p:sldId id="339" r:id="rId45"/>
    <p:sldId id="340" r:id="rId46"/>
    <p:sldId id="341" r:id="rId47"/>
    <p:sldId id="29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64"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3E5114-9921-4EE1-98A0-62AFD2D88B31}" type="datetimeFigureOut">
              <a:rPr lang="id-ID" smtClean="0"/>
              <a:t>27/10/2020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2F513-7F1C-416C-8C1F-02EFBECE3484}" type="slidenum">
              <a:rPr lang="id-ID" smtClean="0"/>
              <a:t>‹#›</a:t>
            </a:fld>
            <a:endParaRPr lang="id-ID"/>
          </a:p>
        </p:txBody>
      </p:sp>
    </p:spTree>
    <p:extLst>
      <p:ext uri="{BB962C8B-B14F-4D97-AF65-F5344CB8AC3E}">
        <p14:creationId xmlns:p14="http://schemas.microsoft.com/office/powerpoint/2010/main" val="477905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10/27/2020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10/27/2020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10/27/2020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9270" y="2404534"/>
            <a:ext cx="8594734" cy="1646302"/>
          </a:xfrm>
        </p:spPr>
        <p:txBody>
          <a:bodyPr/>
          <a:lstStyle/>
          <a:p>
            <a:r>
              <a:rPr lang="id-ID" dirty="0"/>
              <a:t>Riset Operasional</a:t>
            </a:r>
            <a:br>
              <a:rPr lang="id-ID" dirty="0"/>
            </a:br>
            <a:r>
              <a:rPr lang="id-ID" sz="3600" dirty="0">
                <a:solidFill>
                  <a:srgbClr val="FF0000"/>
                </a:solidFill>
              </a:rPr>
              <a:t>Pertemuan 11: </a:t>
            </a:r>
            <a:br>
              <a:rPr lang="id-ID" sz="3600" dirty="0">
                <a:solidFill>
                  <a:srgbClr val="FF0000"/>
                </a:solidFill>
              </a:rPr>
            </a:br>
            <a:r>
              <a:rPr lang="id-ID" sz="3600" dirty="0">
                <a:solidFill>
                  <a:srgbClr val="FF0000"/>
                </a:solidFill>
              </a:rPr>
              <a:t>“Model Jaringan”</a:t>
            </a:r>
          </a:p>
        </p:txBody>
      </p:sp>
      <p:sp>
        <p:nvSpPr>
          <p:cNvPr id="3" name="Subtitle 2"/>
          <p:cNvSpPr>
            <a:spLocks noGrp="1"/>
          </p:cNvSpPr>
          <p:nvPr>
            <p:ph type="subTitle" idx="1"/>
          </p:nvPr>
        </p:nvSpPr>
        <p:spPr>
          <a:xfrm>
            <a:off x="1507067" y="4050833"/>
            <a:ext cx="7766936" cy="1474756"/>
          </a:xfrm>
        </p:spPr>
        <p:txBody>
          <a:bodyPr>
            <a:normAutofit/>
          </a:bodyPr>
          <a:lstStyle/>
          <a:p>
            <a:r>
              <a:rPr lang="id-ID" dirty="0"/>
              <a:t>Dosen : MOH. ALI ALBAR, ST., M.Eng</a:t>
            </a:r>
          </a:p>
          <a:p>
            <a:r>
              <a:rPr lang="id-ID" dirty="0"/>
              <a:t>Program Studi Teknik Informatika</a:t>
            </a:r>
          </a:p>
          <a:p>
            <a:r>
              <a:rPr lang="id-ID" dirty="0"/>
              <a:t>Fakultas Teknik UNRAM</a:t>
            </a:r>
          </a:p>
          <a:p>
            <a:endParaRPr lang="id-ID" dirty="0"/>
          </a:p>
          <a:p>
            <a:endParaRPr lang="id-ID" dirty="0"/>
          </a:p>
        </p:txBody>
      </p:sp>
    </p:spTree>
    <p:extLst>
      <p:ext uri="{BB962C8B-B14F-4D97-AF65-F5344CB8AC3E}">
        <p14:creationId xmlns:p14="http://schemas.microsoft.com/office/powerpoint/2010/main" val="2669951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8.3</a:t>
            </a:r>
          </a:p>
        </p:txBody>
      </p:sp>
      <p:pic>
        <p:nvPicPr>
          <p:cNvPr id="2" name="Picture 1"/>
          <p:cNvPicPr>
            <a:picLocks noChangeAspect="1"/>
          </p:cNvPicPr>
          <p:nvPr/>
        </p:nvPicPr>
        <p:blipFill>
          <a:blip r:embed="rId2"/>
          <a:stretch>
            <a:fillRect/>
          </a:stretch>
        </p:blipFill>
        <p:spPr>
          <a:xfrm>
            <a:off x="677334" y="1790099"/>
            <a:ext cx="7821600" cy="4656660"/>
          </a:xfrm>
          <a:prstGeom prst="rect">
            <a:avLst/>
          </a:prstGeom>
        </p:spPr>
      </p:pic>
    </p:spTree>
    <p:extLst>
      <p:ext uri="{BB962C8B-B14F-4D97-AF65-F5344CB8AC3E}">
        <p14:creationId xmlns:p14="http://schemas.microsoft.com/office/powerpoint/2010/main" val="2313647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391890"/>
            <a:ext cx="8596668" cy="1320800"/>
          </a:xfrm>
        </p:spPr>
        <p:txBody>
          <a:bodyPr/>
          <a:lstStyle/>
          <a:p>
            <a:r>
              <a:rPr lang="id-ID" dirty="0"/>
              <a:t>Penyelesaian</a:t>
            </a:r>
          </a:p>
        </p:txBody>
      </p:sp>
      <p:sp>
        <p:nvSpPr>
          <p:cNvPr id="5" name="Content Placeholder 4"/>
          <p:cNvSpPr>
            <a:spLocks noGrp="1"/>
          </p:cNvSpPr>
          <p:nvPr>
            <p:ph idx="1"/>
          </p:nvPr>
        </p:nvSpPr>
        <p:spPr>
          <a:xfrm>
            <a:off x="677334" y="5021939"/>
            <a:ext cx="8596668" cy="1832219"/>
          </a:xfrm>
        </p:spPr>
        <p:txBody>
          <a:bodyPr/>
          <a:lstStyle/>
          <a:p>
            <a:r>
              <a:rPr lang="id-ID" dirty="0"/>
              <a:t>Mengingat terdapat biaya pemasangan antar 2 kota, maka graf yang paling tepat digunakan adalah graf berlabel.</a:t>
            </a:r>
          </a:p>
          <a:p>
            <a:r>
              <a:rPr lang="id-ID" dirty="0"/>
              <a:t>Label suatu titik menyatakan biaya pemasangan tersebut.</a:t>
            </a:r>
          </a:p>
          <a:p>
            <a:r>
              <a:rPr lang="id-ID" dirty="0"/>
              <a:t>Angka dalam kurung di setiap garis menyatakan bobot/biaya pemasangan listrik antar 2 kota.</a:t>
            </a:r>
          </a:p>
        </p:txBody>
      </p:sp>
      <p:pic>
        <p:nvPicPr>
          <p:cNvPr id="2" name="Picture 1"/>
          <p:cNvPicPr>
            <a:picLocks noChangeAspect="1"/>
          </p:cNvPicPr>
          <p:nvPr/>
        </p:nvPicPr>
        <p:blipFill>
          <a:blip r:embed="rId2"/>
          <a:stretch>
            <a:fillRect/>
          </a:stretch>
        </p:blipFill>
        <p:spPr>
          <a:xfrm>
            <a:off x="2481942" y="1053685"/>
            <a:ext cx="6995886" cy="3908790"/>
          </a:xfrm>
          <a:prstGeom prst="rect">
            <a:avLst/>
          </a:prstGeom>
        </p:spPr>
      </p:pic>
    </p:spTree>
    <p:extLst>
      <p:ext uri="{BB962C8B-B14F-4D97-AF65-F5344CB8AC3E}">
        <p14:creationId xmlns:p14="http://schemas.microsoft.com/office/powerpoint/2010/main" val="3242443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77334" y="2160590"/>
            <a:ext cx="8596668" cy="2542040"/>
          </a:xfrm>
        </p:spPr>
        <p:txBody>
          <a:bodyPr/>
          <a:lstStyle/>
          <a:p>
            <a:endParaRPr lang="id-ID" dirty="0"/>
          </a:p>
          <a:p>
            <a:r>
              <a:rPr lang="id-ID" b="1" dirty="0"/>
              <a:t>Graf Sederhana </a:t>
            </a:r>
            <a:r>
              <a:rPr lang="id-ID" dirty="0"/>
              <a:t>(Simple Graph) adalah graf yang tidak mempunyai loop ataupun garis paralel</a:t>
            </a:r>
          </a:p>
          <a:p>
            <a:endParaRPr lang="id-ID" dirty="0"/>
          </a:p>
          <a:p>
            <a:r>
              <a:rPr lang="id-ID" b="1" dirty="0"/>
              <a:t>Graf Lengkap </a:t>
            </a:r>
            <a:r>
              <a:rPr lang="id-ID" dirty="0"/>
              <a:t>(Complete Graph) dengan n titik (Simbol K</a:t>
            </a:r>
            <a:r>
              <a:rPr lang="id-ID" baseline="-25000" dirty="0"/>
              <a:t>n</a:t>
            </a:r>
            <a:r>
              <a:rPr lang="id-ID" dirty="0"/>
              <a:t>) adalah graf sederhana dengan n titik, di mana setiap 2 titik berbeda dihubungkan dengan suatu garis. Banyaknya garis dalam suatu graf lengkap dengan n titik adalah</a:t>
            </a:r>
          </a:p>
        </p:txBody>
      </p:sp>
      <p:pic>
        <p:nvPicPr>
          <p:cNvPr id="2" name="Picture 1"/>
          <p:cNvPicPr>
            <a:picLocks noChangeAspect="1"/>
          </p:cNvPicPr>
          <p:nvPr/>
        </p:nvPicPr>
        <p:blipFill>
          <a:blip r:embed="rId2"/>
          <a:stretch>
            <a:fillRect/>
          </a:stretch>
        </p:blipFill>
        <p:spPr>
          <a:xfrm>
            <a:off x="4289783" y="4855028"/>
            <a:ext cx="1870720" cy="805544"/>
          </a:xfrm>
          <a:prstGeom prst="rect">
            <a:avLst/>
          </a:prstGeom>
        </p:spPr>
      </p:pic>
    </p:spTree>
    <p:extLst>
      <p:ext uri="{BB962C8B-B14F-4D97-AF65-F5344CB8AC3E}">
        <p14:creationId xmlns:p14="http://schemas.microsoft.com/office/powerpoint/2010/main" val="267689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8.4</a:t>
            </a:r>
          </a:p>
        </p:txBody>
      </p:sp>
      <p:sp>
        <p:nvSpPr>
          <p:cNvPr id="5" name="Content Placeholder 4"/>
          <p:cNvSpPr>
            <a:spLocks noGrp="1"/>
          </p:cNvSpPr>
          <p:nvPr>
            <p:ph idx="1"/>
          </p:nvPr>
        </p:nvSpPr>
        <p:spPr/>
        <p:txBody>
          <a:bodyPr/>
          <a:lstStyle/>
          <a:p>
            <a:r>
              <a:rPr lang="id-ID" dirty="0"/>
              <a:t>Gambarlah K</a:t>
            </a:r>
            <a:r>
              <a:rPr lang="id-ID" baseline="-25000" dirty="0"/>
              <a:t>2</a:t>
            </a:r>
            <a:r>
              <a:rPr lang="id-ID" dirty="0"/>
              <a:t>, K</a:t>
            </a:r>
            <a:r>
              <a:rPr lang="id-ID" baseline="-25000" dirty="0"/>
              <a:t>3</a:t>
            </a:r>
            <a:r>
              <a:rPr lang="id-ID" dirty="0"/>
              <a:t>, K</a:t>
            </a:r>
            <a:r>
              <a:rPr lang="id-ID" baseline="-25000" dirty="0"/>
              <a:t>4</a:t>
            </a:r>
            <a:r>
              <a:rPr lang="id-ID" dirty="0"/>
              <a:t>, K</a:t>
            </a:r>
            <a:r>
              <a:rPr lang="id-ID" baseline="-25000" dirty="0"/>
              <a:t>5</a:t>
            </a:r>
            <a:r>
              <a:rPr lang="id-ID" dirty="0"/>
              <a:t>, dan K</a:t>
            </a:r>
            <a:r>
              <a:rPr lang="id-ID" baseline="-25000" dirty="0"/>
              <a:t>6</a:t>
            </a:r>
            <a:r>
              <a:rPr lang="id-ID" dirty="0"/>
              <a:t> ?</a:t>
            </a:r>
          </a:p>
        </p:txBody>
      </p:sp>
    </p:spTree>
    <p:extLst>
      <p:ext uri="{BB962C8B-B14F-4D97-AF65-F5344CB8AC3E}">
        <p14:creationId xmlns:p14="http://schemas.microsoft.com/office/powerpoint/2010/main" val="4157231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Penyelesaian</a:t>
            </a:r>
          </a:p>
        </p:txBody>
      </p:sp>
      <p:pic>
        <p:nvPicPr>
          <p:cNvPr id="2" name="Picture 1"/>
          <p:cNvPicPr>
            <a:picLocks noChangeAspect="1"/>
          </p:cNvPicPr>
          <p:nvPr/>
        </p:nvPicPr>
        <p:blipFill>
          <a:blip r:embed="rId2"/>
          <a:stretch>
            <a:fillRect/>
          </a:stretch>
        </p:blipFill>
        <p:spPr>
          <a:xfrm>
            <a:off x="677334" y="2329543"/>
            <a:ext cx="8750518" cy="2198914"/>
          </a:xfrm>
          <a:prstGeom prst="rect">
            <a:avLst/>
          </a:prstGeom>
        </p:spPr>
      </p:pic>
    </p:spTree>
    <p:extLst>
      <p:ext uri="{BB962C8B-B14F-4D97-AF65-F5344CB8AC3E}">
        <p14:creationId xmlns:p14="http://schemas.microsoft.com/office/powerpoint/2010/main" val="167583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8.1.2 Subgraf</a:t>
            </a:r>
          </a:p>
        </p:txBody>
      </p:sp>
      <p:sp>
        <p:nvSpPr>
          <p:cNvPr id="5" name="Content Placeholder 4"/>
          <p:cNvSpPr>
            <a:spLocks noGrp="1"/>
          </p:cNvSpPr>
          <p:nvPr>
            <p:ph idx="1"/>
          </p:nvPr>
        </p:nvSpPr>
        <p:spPr>
          <a:xfrm>
            <a:off x="677334" y="1826763"/>
            <a:ext cx="8596668" cy="2571068"/>
          </a:xfrm>
        </p:spPr>
        <p:txBody>
          <a:bodyPr/>
          <a:lstStyle/>
          <a:p>
            <a:r>
              <a:rPr lang="id-ID" dirty="0"/>
              <a:t>Konsep subgraf sama dengan konsep himpunan bagian.</a:t>
            </a:r>
          </a:p>
          <a:p>
            <a:r>
              <a:rPr lang="id-ID" dirty="0"/>
              <a:t>Dalam teori himpunan, himpunan A dikatakan merupakan himpunan bagian B bila dan hanya bila setiap anggota A merupakan anggota B.</a:t>
            </a:r>
          </a:p>
          <a:p>
            <a:r>
              <a:rPr lang="id-ID" dirty="0"/>
              <a:t>Karena graf merupakan himpunan yang terdiri dari titik dan garis maka H dikatakan subgraf G jika semua titik dan garis H juga merupakan titik dan garis dalam G.</a:t>
            </a:r>
          </a:p>
          <a:p>
            <a:r>
              <a:rPr lang="id-ID" dirty="0"/>
              <a:t>Misalnya G adalah suatu graf. Graf H dikatakan subgraf G bila dan hanya bila:</a:t>
            </a:r>
          </a:p>
        </p:txBody>
      </p:sp>
      <p:pic>
        <p:nvPicPr>
          <p:cNvPr id="2" name="Picture 1"/>
          <p:cNvPicPr>
            <a:picLocks noChangeAspect="1"/>
          </p:cNvPicPr>
          <p:nvPr/>
        </p:nvPicPr>
        <p:blipFill>
          <a:blip r:embed="rId2"/>
          <a:stretch>
            <a:fillRect/>
          </a:stretch>
        </p:blipFill>
        <p:spPr>
          <a:xfrm>
            <a:off x="1039565" y="4453854"/>
            <a:ext cx="7349692" cy="1446454"/>
          </a:xfrm>
          <a:prstGeom prst="rect">
            <a:avLst/>
          </a:prstGeom>
        </p:spPr>
      </p:pic>
    </p:spTree>
    <p:extLst>
      <p:ext uri="{BB962C8B-B14F-4D97-AF65-F5344CB8AC3E}">
        <p14:creationId xmlns:p14="http://schemas.microsoft.com/office/powerpoint/2010/main" val="367868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217715"/>
            <a:ext cx="8596668" cy="1320800"/>
          </a:xfrm>
        </p:spPr>
        <p:txBody>
          <a:bodyPr/>
          <a:lstStyle/>
          <a:p>
            <a:r>
              <a:rPr lang="id-ID" dirty="0"/>
              <a:t>Contoh 8.5</a:t>
            </a:r>
          </a:p>
        </p:txBody>
      </p:sp>
      <p:sp>
        <p:nvSpPr>
          <p:cNvPr id="5" name="Content Placeholder 4"/>
          <p:cNvSpPr>
            <a:spLocks noGrp="1"/>
          </p:cNvSpPr>
          <p:nvPr>
            <p:ph idx="1"/>
          </p:nvPr>
        </p:nvSpPr>
        <p:spPr>
          <a:xfrm>
            <a:off x="677334" y="1261724"/>
            <a:ext cx="8596668" cy="553582"/>
          </a:xfrm>
        </p:spPr>
        <p:txBody>
          <a:bodyPr/>
          <a:lstStyle/>
          <a:p>
            <a:r>
              <a:rPr lang="id-ID" dirty="0"/>
              <a:t>Dalam </a:t>
            </a:r>
            <a:r>
              <a:rPr lang="id-ID" b="1" dirty="0"/>
              <a:t>Gambar a dan b</a:t>
            </a:r>
            <a:r>
              <a:rPr lang="id-ID" dirty="0"/>
              <a:t>, apakah H merupakan subgraf G ?</a:t>
            </a:r>
          </a:p>
        </p:txBody>
      </p:sp>
      <p:pic>
        <p:nvPicPr>
          <p:cNvPr id="2" name="Picture 1"/>
          <p:cNvPicPr>
            <a:picLocks noChangeAspect="1"/>
          </p:cNvPicPr>
          <p:nvPr/>
        </p:nvPicPr>
        <p:blipFill>
          <a:blip r:embed="rId2"/>
          <a:stretch>
            <a:fillRect/>
          </a:stretch>
        </p:blipFill>
        <p:spPr>
          <a:xfrm>
            <a:off x="677334" y="1815306"/>
            <a:ext cx="5616752" cy="2358246"/>
          </a:xfrm>
          <a:prstGeom prst="rect">
            <a:avLst/>
          </a:prstGeom>
        </p:spPr>
      </p:pic>
      <p:pic>
        <p:nvPicPr>
          <p:cNvPr id="3" name="Picture 2"/>
          <p:cNvPicPr>
            <a:picLocks noChangeAspect="1"/>
          </p:cNvPicPr>
          <p:nvPr/>
        </p:nvPicPr>
        <p:blipFill>
          <a:blip r:embed="rId3"/>
          <a:stretch>
            <a:fillRect/>
          </a:stretch>
        </p:blipFill>
        <p:spPr>
          <a:xfrm>
            <a:off x="677334" y="4391959"/>
            <a:ext cx="5300562" cy="1998142"/>
          </a:xfrm>
          <a:prstGeom prst="rect">
            <a:avLst/>
          </a:prstGeom>
        </p:spPr>
      </p:pic>
    </p:spTree>
    <p:extLst>
      <p:ext uri="{BB962C8B-B14F-4D97-AF65-F5344CB8AC3E}">
        <p14:creationId xmlns:p14="http://schemas.microsoft.com/office/powerpoint/2010/main" val="3335747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Penyelesaian</a:t>
            </a:r>
          </a:p>
        </p:txBody>
      </p:sp>
      <p:pic>
        <p:nvPicPr>
          <p:cNvPr id="2" name="Picture 1"/>
          <p:cNvPicPr>
            <a:picLocks noChangeAspect="1"/>
          </p:cNvPicPr>
          <p:nvPr/>
        </p:nvPicPr>
        <p:blipFill>
          <a:blip r:embed="rId2"/>
          <a:stretch>
            <a:fillRect/>
          </a:stretch>
        </p:blipFill>
        <p:spPr>
          <a:xfrm>
            <a:off x="677334" y="1930400"/>
            <a:ext cx="8775192" cy="3443110"/>
          </a:xfrm>
          <a:prstGeom prst="rect">
            <a:avLst/>
          </a:prstGeom>
        </p:spPr>
      </p:pic>
    </p:spTree>
    <p:extLst>
      <p:ext uri="{BB962C8B-B14F-4D97-AF65-F5344CB8AC3E}">
        <p14:creationId xmlns:p14="http://schemas.microsoft.com/office/powerpoint/2010/main" val="2971440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8.1.3 Derajat</a:t>
            </a:r>
          </a:p>
        </p:txBody>
      </p:sp>
      <p:sp>
        <p:nvSpPr>
          <p:cNvPr id="5" name="Content Placeholder 4"/>
          <p:cNvSpPr>
            <a:spLocks noGrp="1"/>
          </p:cNvSpPr>
          <p:nvPr>
            <p:ph idx="1"/>
          </p:nvPr>
        </p:nvSpPr>
        <p:spPr/>
        <p:txBody>
          <a:bodyPr/>
          <a:lstStyle/>
          <a:p>
            <a:r>
              <a:rPr lang="id-ID" dirty="0"/>
              <a:t>Misalkan </a:t>
            </a:r>
            <a:r>
              <a:rPr lang="id-ID" b="1" dirty="0"/>
              <a:t>v </a:t>
            </a:r>
            <a:r>
              <a:rPr lang="id-ID" dirty="0"/>
              <a:t>adalah titik dalam suatu graf G.</a:t>
            </a:r>
          </a:p>
          <a:p>
            <a:r>
              <a:rPr lang="id-ID" b="1" dirty="0"/>
              <a:t>Derajat titik v (simbol d(v)) adalah jumlah garis yang berhubungan dengan titik v dan garis suatu loop dihitung dua kali</a:t>
            </a:r>
            <a:r>
              <a:rPr lang="id-ID" dirty="0"/>
              <a:t>. </a:t>
            </a:r>
          </a:p>
          <a:p>
            <a:r>
              <a:rPr lang="id-ID" dirty="0"/>
              <a:t>Derajat total G adalah jumlah derajat semua titik dalam G.</a:t>
            </a:r>
          </a:p>
          <a:p>
            <a:r>
              <a:rPr lang="id-ID" dirty="0"/>
              <a:t>Perhatikan bahwa derajat total G adalah 2 kali jumlah garisnya. Ini berarti bahwa derajat total suatu graf selalu genap. Akibatnya jumlah titik yang berderajat ganjil selalu genap.</a:t>
            </a:r>
          </a:p>
        </p:txBody>
      </p:sp>
    </p:spTree>
    <p:extLst>
      <p:ext uri="{BB962C8B-B14F-4D97-AF65-F5344CB8AC3E}">
        <p14:creationId xmlns:p14="http://schemas.microsoft.com/office/powerpoint/2010/main" val="3290179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8.6</a:t>
            </a:r>
          </a:p>
        </p:txBody>
      </p:sp>
      <p:sp>
        <p:nvSpPr>
          <p:cNvPr id="5" name="Content Placeholder 4"/>
          <p:cNvSpPr>
            <a:spLocks noGrp="1"/>
          </p:cNvSpPr>
          <p:nvPr>
            <p:ph idx="1"/>
          </p:nvPr>
        </p:nvSpPr>
        <p:spPr>
          <a:xfrm>
            <a:off x="677334" y="2160589"/>
            <a:ext cx="8596668" cy="582611"/>
          </a:xfrm>
        </p:spPr>
        <p:txBody>
          <a:bodyPr/>
          <a:lstStyle/>
          <a:p>
            <a:r>
              <a:rPr lang="id-ID" dirty="0"/>
              <a:t>Tentukan derajat tiap-tiap titik dalam graf. Berapa derajat totalnya?</a:t>
            </a:r>
          </a:p>
        </p:txBody>
      </p:sp>
      <p:pic>
        <p:nvPicPr>
          <p:cNvPr id="2" name="Picture 1"/>
          <p:cNvPicPr>
            <a:picLocks noChangeAspect="1"/>
          </p:cNvPicPr>
          <p:nvPr/>
        </p:nvPicPr>
        <p:blipFill>
          <a:blip r:embed="rId2"/>
          <a:stretch>
            <a:fillRect/>
          </a:stretch>
        </p:blipFill>
        <p:spPr>
          <a:xfrm>
            <a:off x="2389714" y="2973389"/>
            <a:ext cx="4335544" cy="3011716"/>
          </a:xfrm>
          <a:prstGeom prst="rect">
            <a:avLst/>
          </a:prstGeom>
        </p:spPr>
      </p:pic>
    </p:spTree>
    <p:extLst>
      <p:ext uri="{BB962C8B-B14F-4D97-AF65-F5344CB8AC3E}">
        <p14:creationId xmlns:p14="http://schemas.microsoft.com/office/powerpoint/2010/main" val="33972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id-ID" dirty="0"/>
          </a:p>
        </p:txBody>
      </p:sp>
      <p:sp>
        <p:nvSpPr>
          <p:cNvPr id="5" name="Content Placeholder 4"/>
          <p:cNvSpPr>
            <a:spLocks noGrp="1"/>
          </p:cNvSpPr>
          <p:nvPr>
            <p:ph idx="1"/>
          </p:nvPr>
        </p:nvSpPr>
        <p:spPr/>
        <p:txBody>
          <a:bodyPr/>
          <a:lstStyle/>
          <a:p>
            <a:r>
              <a:rPr lang="id-ID" dirty="0"/>
              <a:t>Jaringan adalah suatu sistem yang terdiri dari titik dan garis-garis yang menghubungkan titik-titik tersebut.</a:t>
            </a:r>
          </a:p>
          <a:p>
            <a:endParaRPr lang="id-ID" dirty="0"/>
          </a:p>
          <a:p>
            <a:r>
              <a:rPr lang="id-ID" dirty="0"/>
              <a:t>Dalam dunia nyata, titik dipandang sebagai lokasi (kota, daerah, dll) dan garis adalah hubungan antara lokasi-lokasi tersebut, misalnya jaringan listrik, jalan yang menghubungkan kota, jaringan pipa air, dll</a:t>
            </a:r>
          </a:p>
          <a:p>
            <a:endParaRPr lang="id-ID" dirty="0"/>
          </a:p>
          <a:p>
            <a:r>
              <a:rPr lang="id-ID" dirty="0"/>
              <a:t>Yang dipelajari: menentukan pohon rentang minimum, pencarian jarak terdekat, serta penjadwalan proyek.</a:t>
            </a:r>
          </a:p>
        </p:txBody>
      </p:sp>
    </p:spTree>
    <p:extLst>
      <p:ext uri="{BB962C8B-B14F-4D97-AF65-F5344CB8AC3E}">
        <p14:creationId xmlns:p14="http://schemas.microsoft.com/office/powerpoint/2010/main" val="3562112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Penyelesaian</a:t>
            </a:r>
          </a:p>
        </p:txBody>
      </p:sp>
      <p:pic>
        <p:nvPicPr>
          <p:cNvPr id="2" name="Picture 1"/>
          <p:cNvPicPr>
            <a:picLocks noChangeAspect="1"/>
          </p:cNvPicPr>
          <p:nvPr/>
        </p:nvPicPr>
        <p:blipFill>
          <a:blip r:embed="rId2"/>
          <a:stretch>
            <a:fillRect/>
          </a:stretch>
        </p:blipFill>
        <p:spPr>
          <a:xfrm>
            <a:off x="677334" y="2039257"/>
            <a:ext cx="7985316" cy="3621314"/>
          </a:xfrm>
          <a:prstGeom prst="rect">
            <a:avLst/>
          </a:prstGeom>
        </p:spPr>
      </p:pic>
    </p:spTree>
    <p:extLst>
      <p:ext uri="{BB962C8B-B14F-4D97-AF65-F5344CB8AC3E}">
        <p14:creationId xmlns:p14="http://schemas.microsoft.com/office/powerpoint/2010/main" val="1719810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8.1.4 Representasi Graf dalam Matriks</a:t>
            </a:r>
          </a:p>
        </p:txBody>
      </p:sp>
      <p:sp>
        <p:nvSpPr>
          <p:cNvPr id="5" name="Content Placeholder 4"/>
          <p:cNvSpPr>
            <a:spLocks noGrp="1"/>
          </p:cNvSpPr>
          <p:nvPr>
            <p:ph idx="1"/>
          </p:nvPr>
        </p:nvSpPr>
        <p:spPr/>
        <p:txBody>
          <a:bodyPr/>
          <a:lstStyle/>
          <a:p>
            <a:r>
              <a:rPr lang="id-ID" dirty="0"/>
              <a:t>Matriks/array merupakan struktur data yang mudah dan tepat untuk menyatakan suatu graf.</a:t>
            </a:r>
          </a:p>
          <a:p>
            <a:endParaRPr lang="id-ID" dirty="0"/>
          </a:p>
          <a:p>
            <a:r>
              <a:rPr lang="id-ID" dirty="0"/>
              <a:t>Hal ini sangat membantu untuk membuat program komputer yang berhubungan dengan graf.</a:t>
            </a:r>
          </a:p>
          <a:p>
            <a:endParaRPr lang="id-ID" dirty="0"/>
          </a:p>
          <a:p>
            <a:r>
              <a:rPr lang="id-ID" dirty="0"/>
              <a:t>Dengan menyatakan graf sebagai suatu matriks maka perhitungan-perhitungan yang diperlukan dapat dilakukan dengan mudah.</a:t>
            </a:r>
          </a:p>
          <a:p>
            <a:endParaRPr lang="id-ID" dirty="0"/>
          </a:p>
          <a:p>
            <a:r>
              <a:rPr lang="id-ID" dirty="0"/>
              <a:t>Matriks yang umum dipakai untuk merepresentasikan graf adalah matrik hubung </a:t>
            </a:r>
            <a:r>
              <a:rPr lang="id-ID" i="1" dirty="0"/>
              <a:t>(adjacency matrix)</a:t>
            </a:r>
          </a:p>
        </p:txBody>
      </p:sp>
    </p:spTree>
    <p:extLst>
      <p:ext uri="{BB962C8B-B14F-4D97-AF65-F5344CB8AC3E}">
        <p14:creationId xmlns:p14="http://schemas.microsoft.com/office/powerpoint/2010/main" val="251433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4078" y="1531257"/>
            <a:ext cx="8628644" cy="3650342"/>
          </a:xfrm>
          <a:prstGeom prst="rect">
            <a:avLst/>
          </a:prstGeom>
        </p:spPr>
      </p:pic>
    </p:spTree>
    <p:extLst>
      <p:ext uri="{BB962C8B-B14F-4D97-AF65-F5344CB8AC3E}">
        <p14:creationId xmlns:p14="http://schemas.microsoft.com/office/powerpoint/2010/main" val="224867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8.8</a:t>
            </a:r>
          </a:p>
        </p:txBody>
      </p:sp>
      <p:sp>
        <p:nvSpPr>
          <p:cNvPr id="5" name="Content Placeholder 4"/>
          <p:cNvSpPr>
            <a:spLocks noGrp="1"/>
          </p:cNvSpPr>
          <p:nvPr>
            <p:ph idx="1"/>
          </p:nvPr>
        </p:nvSpPr>
        <p:spPr/>
        <p:txBody>
          <a:bodyPr/>
          <a:lstStyle/>
          <a:p>
            <a:r>
              <a:rPr lang="id-ID" dirty="0"/>
              <a:t>Nyatakan graf dalam Contoh 8.1, Contoh 8.2, dan Contoh 8.3 dalam matriks hubung.</a:t>
            </a:r>
          </a:p>
        </p:txBody>
      </p:sp>
    </p:spTree>
    <p:extLst>
      <p:ext uri="{BB962C8B-B14F-4D97-AF65-F5344CB8AC3E}">
        <p14:creationId xmlns:p14="http://schemas.microsoft.com/office/powerpoint/2010/main" val="3748165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Penyelesaian untuk Contoh 8.1</a:t>
            </a:r>
          </a:p>
        </p:txBody>
      </p:sp>
      <p:sp>
        <p:nvSpPr>
          <p:cNvPr id="3" name="Content Placeholder 2"/>
          <p:cNvSpPr>
            <a:spLocks noGrp="1"/>
          </p:cNvSpPr>
          <p:nvPr>
            <p:ph idx="1"/>
          </p:nvPr>
        </p:nvSpPr>
        <p:spPr>
          <a:xfrm>
            <a:off x="6004079" y="4499427"/>
            <a:ext cx="3589866" cy="1117600"/>
          </a:xfrm>
        </p:spPr>
        <p:txBody>
          <a:bodyPr>
            <a:normAutofit/>
          </a:bodyPr>
          <a:lstStyle/>
          <a:p>
            <a:pPr marL="0" indent="0">
              <a:buNone/>
            </a:pPr>
            <a:r>
              <a:rPr lang="id-ID" b="1" dirty="0"/>
              <a:t>Merupakan </a:t>
            </a:r>
            <a:r>
              <a:rPr lang="id-ID" b="1" dirty="0">
                <a:solidFill>
                  <a:srgbClr val="FF0000"/>
                </a:solidFill>
              </a:rPr>
              <a:t>matriks yang simetris</a:t>
            </a:r>
            <a:r>
              <a:rPr lang="id-ID" b="1" dirty="0"/>
              <a:t> karena grafnya tak berarah</a:t>
            </a:r>
          </a:p>
        </p:txBody>
      </p:sp>
      <p:pic>
        <p:nvPicPr>
          <p:cNvPr id="7" name="Picture 6"/>
          <p:cNvPicPr>
            <a:picLocks noChangeAspect="1"/>
          </p:cNvPicPr>
          <p:nvPr/>
        </p:nvPicPr>
        <p:blipFill>
          <a:blip r:embed="rId2"/>
          <a:stretch>
            <a:fillRect/>
          </a:stretch>
        </p:blipFill>
        <p:spPr>
          <a:xfrm>
            <a:off x="584073" y="2844798"/>
            <a:ext cx="4173112" cy="3592286"/>
          </a:xfrm>
          <a:prstGeom prst="rect">
            <a:avLst/>
          </a:prstGeom>
        </p:spPr>
      </p:pic>
      <p:sp>
        <p:nvSpPr>
          <p:cNvPr id="8" name="Right Arrow 7"/>
          <p:cNvSpPr/>
          <p:nvPr/>
        </p:nvSpPr>
        <p:spPr>
          <a:xfrm>
            <a:off x="4871964" y="4640941"/>
            <a:ext cx="817637" cy="526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9" name="Picture 8"/>
          <p:cNvPicPr>
            <a:picLocks noChangeAspect="1"/>
          </p:cNvPicPr>
          <p:nvPr/>
        </p:nvPicPr>
        <p:blipFill>
          <a:blip r:embed="rId3"/>
          <a:stretch>
            <a:fillRect/>
          </a:stretch>
        </p:blipFill>
        <p:spPr>
          <a:xfrm>
            <a:off x="7402284" y="-4056"/>
            <a:ext cx="4789716" cy="3247998"/>
          </a:xfrm>
          <a:prstGeom prst="rect">
            <a:avLst/>
          </a:prstGeom>
        </p:spPr>
      </p:pic>
    </p:spTree>
    <p:extLst>
      <p:ext uri="{BB962C8B-B14F-4D97-AF65-F5344CB8AC3E}">
        <p14:creationId xmlns:p14="http://schemas.microsoft.com/office/powerpoint/2010/main" val="3192398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Penyelesaian untuk Contoh 8.2</a:t>
            </a:r>
          </a:p>
        </p:txBody>
      </p:sp>
      <p:sp>
        <p:nvSpPr>
          <p:cNvPr id="3" name="Content Placeholder 2"/>
          <p:cNvSpPr>
            <a:spLocks noGrp="1"/>
          </p:cNvSpPr>
          <p:nvPr>
            <p:ph idx="1"/>
          </p:nvPr>
        </p:nvSpPr>
        <p:spPr>
          <a:xfrm>
            <a:off x="6004079" y="4499427"/>
            <a:ext cx="1717521" cy="1117600"/>
          </a:xfrm>
        </p:spPr>
        <p:txBody>
          <a:bodyPr>
            <a:normAutofit/>
          </a:bodyPr>
          <a:lstStyle/>
          <a:p>
            <a:pPr marL="0" indent="0">
              <a:buNone/>
            </a:pPr>
            <a:r>
              <a:rPr lang="id-ID" b="1" dirty="0"/>
              <a:t>Merupakan </a:t>
            </a:r>
            <a:r>
              <a:rPr lang="id-ID" b="1" dirty="0">
                <a:solidFill>
                  <a:srgbClr val="FF0000"/>
                </a:solidFill>
              </a:rPr>
              <a:t>matriks tak simetris</a:t>
            </a:r>
            <a:endParaRPr lang="id-ID" b="1" dirty="0"/>
          </a:p>
        </p:txBody>
      </p:sp>
      <p:sp>
        <p:nvSpPr>
          <p:cNvPr id="8" name="Right Arrow 7"/>
          <p:cNvSpPr/>
          <p:nvPr/>
        </p:nvSpPr>
        <p:spPr>
          <a:xfrm>
            <a:off x="4871964" y="4640941"/>
            <a:ext cx="817637" cy="526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 name="Picture 1"/>
          <p:cNvPicPr>
            <a:picLocks noChangeAspect="1"/>
          </p:cNvPicPr>
          <p:nvPr/>
        </p:nvPicPr>
        <p:blipFill>
          <a:blip r:embed="rId2"/>
          <a:stretch>
            <a:fillRect/>
          </a:stretch>
        </p:blipFill>
        <p:spPr>
          <a:xfrm>
            <a:off x="677334" y="3370744"/>
            <a:ext cx="3947888" cy="2758112"/>
          </a:xfrm>
          <a:prstGeom prst="rect">
            <a:avLst/>
          </a:prstGeom>
        </p:spPr>
      </p:pic>
      <p:pic>
        <p:nvPicPr>
          <p:cNvPr id="10" name="Picture 9"/>
          <p:cNvPicPr>
            <a:picLocks noChangeAspect="1"/>
          </p:cNvPicPr>
          <p:nvPr/>
        </p:nvPicPr>
        <p:blipFill>
          <a:blip r:embed="rId3"/>
          <a:stretch>
            <a:fillRect/>
          </a:stretch>
        </p:blipFill>
        <p:spPr>
          <a:xfrm>
            <a:off x="8737600" y="-14514"/>
            <a:ext cx="3454400" cy="3253174"/>
          </a:xfrm>
          <a:prstGeom prst="rect">
            <a:avLst/>
          </a:prstGeom>
        </p:spPr>
      </p:pic>
    </p:spTree>
    <p:extLst>
      <p:ext uri="{BB962C8B-B14F-4D97-AF65-F5344CB8AC3E}">
        <p14:creationId xmlns:p14="http://schemas.microsoft.com/office/powerpoint/2010/main" val="220996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Penyelesaian untuk Contoh 8.3</a:t>
            </a:r>
          </a:p>
        </p:txBody>
      </p:sp>
      <p:sp>
        <p:nvSpPr>
          <p:cNvPr id="3" name="Content Placeholder 2"/>
          <p:cNvSpPr>
            <a:spLocks noGrp="1"/>
          </p:cNvSpPr>
          <p:nvPr>
            <p:ph idx="1"/>
          </p:nvPr>
        </p:nvSpPr>
        <p:spPr>
          <a:xfrm>
            <a:off x="7150707" y="4499427"/>
            <a:ext cx="3589866" cy="1117600"/>
          </a:xfrm>
        </p:spPr>
        <p:txBody>
          <a:bodyPr>
            <a:normAutofit/>
          </a:bodyPr>
          <a:lstStyle/>
          <a:p>
            <a:pPr marL="0" indent="0">
              <a:buNone/>
            </a:pPr>
            <a:r>
              <a:rPr lang="id-ID" b="1" dirty="0"/>
              <a:t>Merupakan </a:t>
            </a:r>
            <a:r>
              <a:rPr lang="id-ID" b="1" dirty="0">
                <a:solidFill>
                  <a:srgbClr val="FF0000"/>
                </a:solidFill>
              </a:rPr>
              <a:t>matriks yang simetris</a:t>
            </a:r>
            <a:r>
              <a:rPr lang="id-ID" b="1" dirty="0"/>
              <a:t> karena grafnya tak berarah</a:t>
            </a:r>
          </a:p>
        </p:txBody>
      </p:sp>
      <p:sp>
        <p:nvSpPr>
          <p:cNvPr id="8" name="Right Arrow 7"/>
          <p:cNvSpPr/>
          <p:nvPr/>
        </p:nvSpPr>
        <p:spPr>
          <a:xfrm>
            <a:off x="6018592" y="4640941"/>
            <a:ext cx="817637" cy="526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p:cNvPicPr>
            <a:picLocks noChangeAspect="1"/>
          </p:cNvPicPr>
          <p:nvPr/>
        </p:nvPicPr>
        <p:blipFill>
          <a:blip r:embed="rId2"/>
          <a:stretch>
            <a:fillRect/>
          </a:stretch>
        </p:blipFill>
        <p:spPr>
          <a:xfrm>
            <a:off x="7561942" y="-13010"/>
            <a:ext cx="4644572" cy="2595048"/>
          </a:xfrm>
          <a:prstGeom prst="rect">
            <a:avLst/>
          </a:prstGeom>
        </p:spPr>
      </p:pic>
      <p:pic>
        <p:nvPicPr>
          <p:cNvPr id="2" name="Picture 1"/>
          <p:cNvPicPr>
            <a:picLocks noChangeAspect="1"/>
          </p:cNvPicPr>
          <p:nvPr/>
        </p:nvPicPr>
        <p:blipFill>
          <a:blip r:embed="rId3"/>
          <a:stretch>
            <a:fillRect/>
          </a:stretch>
        </p:blipFill>
        <p:spPr>
          <a:xfrm>
            <a:off x="491065" y="2742448"/>
            <a:ext cx="5370288" cy="3796986"/>
          </a:xfrm>
          <a:prstGeom prst="rect">
            <a:avLst/>
          </a:prstGeom>
        </p:spPr>
      </p:pic>
    </p:spTree>
    <p:extLst>
      <p:ext uri="{BB962C8B-B14F-4D97-AF65-F5344CB8AC3E}">
        <p14:creationId xmlns:p14="http://schemas.microsoft.com/office/powerpoint/2010/main" val="1442963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8.1.5 Pohon</a:t>
            </a:r>
          </a:p>
        </p:txBody>
      </p:sp>
      <p:sp>
        <p:nvSpPr>
          <p:cNvPr id="5" name="Content Placeholder 4"/>
          <p:cNvSpPr>
            <a:spLocks noGrp="1"/>
          </p:cNvSpPr>
          <p:nvPr>
            <p:ph idx="1"/>
          </p:nvPr>
        </p:nvSpPr>
        <p:spPr/>
        <p:txBody>
          <a:bodyPr/>
          <a:lstStyle/>
          <a:p>
            <a:r>
              <a:rPr lang="id-ID" dirty="0"/>
              <a:t>Misalkan G adalah suatu graf sederhana (tidak memiliki garis paralel dan loop)</a:t>
            </a:r>
          </a:p>
          <a:p>
            <a:endParaRPr lang="id-ID" dirty="0"/>
          </a:p>
          <a:p>
            <a:r>
              <a:rPr lang="id-ID" dirty="0"/>
              <a:t>G disebut pohon bila dan hanya bila G tidak memuat sirkuit dan terhubung.</a:t>
            </a:r>
          </a:p>
          <a:p>
            <a:endParaRPr lang="id-ID" dirty="0"/>
          </a:p>
          <a:p>
            <a:r>
              <a:rPr lang="id-ID" dirty="0"/>
              <a:t>Pohon semu (Trivial tree) adalah pohon yang hanya terdiri dari sebuah titik.</a:t>
            </a:r>
          </a:p>
          <a:p>
            <a:endParaRPr lang="id-ID" dirty="0"/>
          </a:p>
          <a:p>
            <a:r>
              <a:rPr lang="id-ID" dirty="0"/>
              <a:t>Pohon kosong (empty tree) adalah pohon yang tidak mempunyai titik.</a:t>
            </a:r>
          </a:p>
          <a:p>
            <a:endParaRPr lang="id-ID" dirty="0"/>
          </a:p>
          <a:p>
            <a:r>
              <a:rPr lang="id-ID" dirty="0"/>
              <a:t>G disebut hutan (forest) bila dan hanya bila G tidak memuat sirkuit.</a:t>
            </a:r>
          </a:p>
        </p:txBody>
      </p:sp>
    </p:spTree>
    <p:extLst>
      <p:ext uri="{BB962C8B-B14F-4D97-AF65-F5344CB8AC3E}">
        <p14:creationId xmlns:p14="http://schemas.microsoft.com/office/powerpoint/2010/main" val="4219632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362858"/>
            <a:ext cx="8596668" cy="1320800"/>
          </a:xfrm>
        </p:spPr>
        <p:txBody>
          <a:bodyPr/>
          <a:lstStyle/>
          <a:p>
            <a:r>
              <a:rPr lang="id-ID" dirty="0"/>
              <a:t>Contoh 8.9</a:t>
            </a:r>
          </a:p>
        </p:txBody>
      </p:sp>
      <p:sp>
        <p:nvSpPr>
          <p:cNvPr id="5" name="Content Placeholder 4"/>
          <p:cNvSpPr>
            <a:spLocks noGrp="1"/>
          </p:cNvSpPr>
          <p:nvPr>
            <p:ph idx="1"/>
          </p:nvPr>
        </p:nvSpPr>
        <p:spPr>
          <a:xfrm>
            <a:off x="677334" y="1173618"/>
            <a:ext cx="8596668" cy="510040"/>
          </a:xfrm>
        </p:spPr>
        <p:txBody>
          <a:bodyPr/>
          <a:lstStyle/>
          <a:p>
            <a:r>
              <a:rPr lang="id-ID" dirty="0"/>
              <a:t>Tentukan mana diantara graf pada Gambar yang merupakan pohon atau hutan</a:t>
            </a:r>
          </a:p>
        </p:txBody>
      </p:sp>
      <p:pic>
        <p:nvPicPr>
          <p:cNvPr id="2" name="Picture 1"/>
          <p:cNvPicPr>
            <a:picLocks noChangeAspect="1"/>
          </p:cNvPicPr>
          <p:nvPr/>
        </p:nvPicPr>
        <p:blipFill>
          <a:blip r:embed="rId2"/>
          <a:stretch>
            <a:fillRect/>
          </a:stretch>
        </p:blipFill>
        <p:spPr>
          <a:xfrm>
            <a:off x="1175659" y="1683658"/>
            <a:ext cx="6531428" cy="4916916"/>
          </a:xfrm>
          <a:prstGeom prst="rect">
            <a:avLst/>
          </a:prstGeom>
        </p:spPr>
      </p:pic>
    </p:spTree>
    <p:extLst>
      <p:ext uri="{BB962C8B-B14F-4D97-AF65-F5344CB8AC3E}">
        <p14:creationId xmlns:p14="http://schemas.microsoft.com/office/powerpoint/2010/main" val="152267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609600"/>
            <a:ext cx="8596668" cy="725714"/>
          </a:xfrm>
        </p:spPr>
        <p:txBody>
          <a:bodyPr/>
          <a:lstStyle/>
          <a:p>
            <a:r>
              <a:rPr lang="id-ID" dirty="0"/>
              <a:t>Penyelesaian</a:t>
            </a:r>
          </a:p>
        </p:txBody>
      </p:sp>
      <p:sp>
        <p:nvSpPr>
          <p:cNvPr id="5" name="Content Placeholder 4"/>
          <p:cNvSpPr>
            <a:spLocks noGrp="1"/>
          </p:cNvSpPr>
          <p:nvPr>
            <p:ph idx="1"/>
          </p:nvPr>
        </p:nvSpPr>
        <p:spPr>
          <a:xfrm>
            <a:off x="677334" y="1669143"/>
            <a:ext cx="8596668" cy="4905828"/>
          </a:xfrm>
        </p:spPr>
        <p:txBody>
          <a:bodyPr>
            <a:normAutofit lnSpcReduction="10000"/>
          </a:bodyPr>
          <a:lstStyle/>
          <a:p>
            <a:pPr>
              <a:buFont typeface="+mj-lt"/>
              <a:buAutoNum type="alphaLcPeriod"/>
            </a:pPr>
            <a:r>
              <a:rPr lang="id-ID" dirty="0"/>
              <a:t>Merupakan pohon karena terhubung dan tidak memuat loop.</a:t>
            </a:r>
          </a:p>
          <a:p>
            <a:pPr>
              <a:buFont typeface="+mj-lt"/>
              <a:buAutoNum type="alphaLcPeriod"/>
            </a:pPr>
            <a:r>
              <a:rPr lang="id-ID" dirty="0"/>
              <a:t>Merupakan pohon karena terhubung dan tidak memuat loop.</a:t>
            </a:r>
          </a:p>
          <a:p>
            <a:pPr>
              <a:buFont typeface="+mj-lt"/>
              <a:buAutoNum type="alphaLcPeriod"/>
            </a:pPr>
            <a:r>
              <a:rPr lang="id-ID" dirty="0"/>
              <a:t>Bukan merupakan pohon karena walk v3  v4  v5  v3  merupakan suatu sirkuit.</a:t>
            </a:r>
          </a:p>
          <a:p>
            <a:pPr>
              <a:buFont typeface="+mj-lt"/>
              <a:buAutoNum type="alphaLcPeriod"/>
            </a:pPr>
            <a:r>
              <a:rPr lang="id-ID" dirty="0"/>
              <a:t>Merupakan suatu hutan karena tidak memuat sirkuit dan tidak terhubung. Hutan tersebut terdiri dari 2 komponen yang masing-masing merupakan suatu pohon.</a:t>
            </a:r>
          </a:p>
          <a:p>
            <a:pPr marL="0" indent="0">
              <a:buNone/>
            </a:pPr>
            <a:endParaRPr lang="id-ID" dirty="0"/>
          </a:p>
          <a:p>
            <a:r>
              <a:rPr lang="id-ID" b="1" dirty="0"/>
              <a:t>Gambar a dan b</a:t>
            </a:r>
            <a:r>
              <a:rPr lang="id-ID" dirty="0"/>
              <a:t> sebenarnya sama, meskipun tampak berbeda. Suatu pohon tidak harus mempunyai bentuk graf yang menyerupai tanaman (ada akar dan cabang-cabang).</a:t>
            </a:r>
          </a:p>
          <a:p>
            <a:r>
              <a:rPr lang="id-ID" dirty="0"/>
              <a:t>Pohon berakar (rooter tree) adalah suatu pohon dimana ada satu titik yang dikhususkan dari yang lain. Titik tersebut disebut akar (root).</a:t>
            </a:r>
          </a:p>
          <a:p>
            <a:r>
              <a:rPr lang="id-ID" dirty="0"/>
              <a:t>Pohon rentang suatu graf terhubung G adalah subgraf G yang merupakan pohon dan memuat semua titik dalam G. Setiap graf terhubung pasti memiliki paling sedikit sebuah pohon rentang.</a:t>
            </a:r>
          </a:p>
        </p:txBody>
      </p:sp>
    </p:spTree>
    <p:extLst>
      <p:ext uri="{BB962C8B-B14F-4D97-AF65-F5344CB8AC3E}">
        <p14:creationId xmlns:p14="http://schemas.microsoft.com/office/powerpoint/2010/main" val="208957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8.1 Graf sebagai representasi jaringan</a:t>
            </a:r>
          </a:p>
        </p:txBody>
      </p:sp>
      <p:sp>
        <p:nvSpPr>
          <p:cNvPr id="5" name="Content Placeholder 4"/>
          <p:cNvSpPr>
            <a:spLocks noGrp="1"/>
          </p:cNvSpPr>
          <p:nvPr>
            <p:ph idx="1"/>
          </p:nvPr>
        </p:nvSpPr>
        <p:spPr>
          <a:xfrm>
            <a:off x="677334" y="1828800"/>
            <a:ext cx="8596668" cy="4615543"/>
          </a:xfrm>
        </p:spPr>
        <p:txBody>
          <a:bodyPr>
            <a:normAutofit/>
          </a:bodyPr>
          <a:lstStyle/>
          <a:p>
            <a:r>
              <a:rPr lang="id-ID" dirty="0"/>
              <a:t>Jaringan dapat direpresentasikan dengan baik melalui graf </a:t>
            </a:r>
            <a:r>
              <a:rPr lang="id-ID" dirty="0">
                <a:solidFill>
                  <a:srgbClr val="FF0000"/>
                </a:solidFill>
                <a:sym typeface="Wingdings" panose="05000000000000000000" pitchFamily="2" charset="2"/>
              </a:rPr>
              <a:t></a:t>
            </a:r>
            <a:r>
              <a:rPr lang="id-ID" dirty="0">
                <a:sym typeface="Wingdings" panose="05000000000000000000" pitchFamily="2" charset="2"/>
              </a:rPr>
              <a:t> </a:t>
            </a:r>
            <a:r>
              <a:rPr lang="id-ID" b="1" dirty="0">
                <a:solidFill>
                  <a:srgbClr val="FF0000"/>
                </a:solidFill>
                <a:sym typeface="Wingdings" panose="05000000000000000000" pitchFamily="2" charset="2"/>
              </a:rPr>
              <a:t>Kita perlu tahu apa itu graf?</a:t>
            </a:r>
          </a:p>
          <a:p>
            <a:endParaRPr lang="id-ID" b="1" dirty="0">
              <a:solidFill>
                <a:srgbClr val="FF0000"/>
              </a:solidFill>
              <a:sym typeface="Wingdings" panose="05000000000000000000" pitchFamily="2" charset="2"/>
            </a:endParaRPr>
          </a:p>
          <a:p>
            <a:r>
              <a:rPr lang="id-ID" dirty="0">
                <a:solidFill>
                  <a:schemeClr val="tx1"/>
                </a:solidFill>
                <a:sym typeface="Wingdings" panose="05000000000000000000" pitchFamily="2" charset="2"/>
              </a:rPr>
              <a:t>Beberapa contoh model jaringan:</a:t>
            </a:r>
          </a:p>
          <a:p>
            <a:pPr>
              <a:buFont typeface="+mj-lt"/>
              <a:buAutoNum type="arabicPeriod"/>
            </a:pPr>
            <a:r>
              <a:rPr lang="id-ID" dirty="0">
                <a:solidFill>
                  <a:schemeClr val="tx1"/>
                </a:solidFill>
                <a:sym typeface="Wingdings" panose="05000000000000000000" pitchFamily="2" charset="2"/>
              </a:rPr>
              <a:t>Suatu perusahaan air minum hendak menghubungkan beberapa daerah dengan pipa. Jika diketahui biaya pengadaan pipa air, bagaimana jaringan pipa air yang harus dibuat agar semua daerah teraliri air, tetapi total panjang pipa yang digunakan seminimum mungkin?</a:t>
            </a:r>
          </a:p>
          <a:p>
            <a:pPr>
              <a:buFont typeface="+mj-lt"/>
              <a:buAutoNum type="arabicPeriod"/>
            </a:pPr>
            <a:r>
              <a:rPr lang="id-ID" dirty="0">
                <a:solidFill>
                  <a:schemeClr val="tx1"/>
                </a:solidFill>
                <a:sym typeface="Wingdings" panose="05000000000000000000" pitchFamily="2" charset="2"/>
              </a:rPr>
              <a:t>Suatu barang hendak dikirimkan dari kota A ke kota B. Jika diketahui kota-kota di antara A dan B beserta jaraknya, kota-kota manakah yang harus dilewati agar jalurnya terpendek?</a:t>
            </a:r>
          </a:p>
          <a:p>
            <a:pPr>
              <a:buFont typeface="+mj-lt"/>
              <a:buAutoNum type="arabicPeriod"/>
            </a:pPr>
            <a:r>
              <a:rPr lang="id-ID" dirty="0">
                <a:solidFill>
                  <a:schemeClr val="tx1"/>
                </a:solidFill>
                <a:sym typeface="Wingdings" panose="05000000000000000000" pitchFamily="2" charset="2"/>
              </a:rPr>
              <a:t>Suatu proyek melibatkan sejumlah aktivitas yang harus dilakukan dalam urutan tertentu. Bagaimana manajer proyek menentukan penjadwalan proyek agar proyek dapat diselesaikan secepat-cepatnya?</a:t>
            </a:r>
            <a:endParaRPr lang="id-ID" dirty="0">
              <a:solidFill>
                <a:schemeClr val="tx1"/>
              </a:solidFill>
            </a:endParaRPr>
          </a:p>
        </p:txBody>
      </p:sp>
    </p:spTree>
    <p:extLst>
      <p:ext uri="{BB962C8B-B14F-4D97-AF65-F5344CB8AC3E}">
        <p14:creationId xmlns:p14="http://schemas.microsoft.com/office/powerpoint/2010/main" val="2773015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8.10</a:t>
            </a:r>
          </a:p>
        </p:txBody>
      </p:sp>
      <p:sp>
        <p:nvSpPr>
          <p:cNvPr id="5" name="Content Placeholder 4"/>
          <p:cNvSpPr>
            <a:spLocks noGrp="1"/>
          </p:cNvSpPr>
          <p:nvPr>
            <p:ph idx="1"/>
          </p:nvPr>
        </p:nvSpPr>
        <p:spPr>
          <a:xfrm>
            <a:off x="677334" y="2160590"/>
            <a:ext cx="8596668" cy="814840"/>
          </a:xfrm>
        </p:spPr>
        <p:txBody>
          <a:bodyPr/>
          <a:lstStyle/>
          <a:p>
            <a:r>
              <a:rPr lang="id-ID" dirty="0"/>
              <a:t>Carilah semua pohon rentang yang mungkin dibuat dari graf G yang tampak pada Gambar 8.10.</a:t>
            </a:r>
          </a:p>
        </p:txBody>
      </p:sp>
      <p:pic>
        <p:nvPicPr>
          <p:cNvPr id="2" name="Picture 1"/>
          <p:cNvPicPr>
            <a:picLocks noChangeAspect="1"/>
          </p:cNvPicPr>
          <p:nvPr/>
        </p:nvPicPr>
        <p:blipFill>
          <a:blip r:embed="rId2"/>
          <a:stretch>
            <a:fillRect/>
          </a:stretch>
        </p:blipFill>
        <p:spPr>
          <a:xfrm>
            <a:off x="2425788" y="3205620"/>
            <a:ext cx="3886022" cy="2837542"/>
          </a:xfrm>
          <a:prstGeom prst="rect">
            <a:avLst/>
          </a:prstGeom>
        </p:spPr>
      </p:pic>
    </p:spTree>
    <p:extLst>
      <p:ext uri="{BB962C8B-B14F-4D97-AF65-F5344CB8AC3E}">
        <p14:creationId xmlns:p14="http://schemas.microsoft.com/office/powerpoint/2010/main" val="417439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61219" y="433389"/>
            <a:ext cx="8596668" cy="2614611"/>
          </a:xfrm>
        </p:spPr>
        <p:txBody>
          <a:bodyPr/>
          <a:lstStyle/>
          <a:p>
            <a:r>
              <a:rPr lang="id-ID" dirty="0"/>
              <a:t>Graf G mempunyai satu sirkuit, yaitu v1  v2  v5  v4. Untuk membuat pohon rentang, salah satu garis dalam sirkuit ini harus dihilangkan agar merupakan pohon.</a:t>
            </a:r>
          </a:p>
          <a:p>
            <a:endParaRPr lang="id-ID" dirty="0"/>
          </a:p>
          <a:p>
            <a:r>
              <a:rPr lang="id-ID" dirty="0"/>
              <a:t>Karena satu-satunya sirkuit adalah v1  v2  v5  v4  yang memuat 4 garis, sedangkan untuk menjadikan pohon cukup dihilangkan satu garis, maka ada 4 pohon rentang yang mungkin dibuat. Ke empat pohon rentang tersebut tampak pada Gambar a – d. </a:t>
            </a:r>
          </a:p>
        </p:txBody>
      </p:sp>
      <p:pic>
        <p:nvPicPr>
          <p:cNvPr id="2" name="Picture 1"/>
          <p:cNvPicPr>
            <a:picLocks noChangeAspect="1"/>
          </p:cNvPicPr>
          <p:nvPr/>
        </p:nvPicPr>
        <p:blipFill>
          <a:blip r:embed="rId2"/>
          <a:stretch>
            <a:fillRect/>
          </a:stretch>
        </p:blipFill>
        <p:spPr>
          <a:xfrm>
            <a:off x="2467428" y="3048000"/>
            <a:ext cx="4528458" cy="3614706"/>
          </a:xfrm>
          <a:prstGeom prst="rect">
            <a:avLst/>
          </a:prstGeom>
        </p:spPr>
      </p:pic>
    </p:spTree>
    <p:extLst>
      <p:ext uri="{BB962C8B-B14F-4D97-AF65-F5344CB8AC3E}">
        <p14:creationId xmlns:p14="http://schemas.microsoft.com/office/powerpoint/2010/main" val="31192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8.2 Pohon Rentang Minimum</a:t>
            </a:r>
          </a:p>
        </p:txBody>
      </p:sp>
      <p:sp>
        <p:nvSpPr>
          <p:cNvPr id="5" name="Content Placeholder 4"/>
          <p:cNvSpPr>
            <a:spLocks noGrp="1"/>
          </p:cNvSpPr>
          <p:nvPr>
            <p:ph idx="1"/>
          </p:nvPr>
        </p:nvSpPr>
        <p:spPr/>
        <p:txBody>
          <a:bodyPr/>
          <a:lstStyle/>
          <a:p>
            <a:r>
              <a:rPr lang="id-ID" dirty="0"/>
              <a:t>Misalkan G adalah graf berlabel.</a:t>
            </a:r>
          </a:p>
          <a:p>
            <a:endParaRPr lang="id-ID" dirty="0"/>
          </a:p>
          <a:p>
            <a:r>
              <a:rPr lang="id-ID" dirty="0"/>
              <a:t>Pohon rentang minimum adalah pohon rentang G dengan totall bobot seminimum mungkin.</a:t>
            </a:r>
          </a:p>
          <a:p>
            <a:endParaRPr lang="id-ID" dirty="0"/>
          </a:p>
          <a:p>
            <a:r>
              <a:rPr lang="id-ID" dirty="0"/>
              <a:t>Ada beberapa algoritma untuk mencari pohon rentang minimum, yaitu </a:t>
            </a:r>
            <a:r>
              <a:rPr lang="id-ID" b="1" dirty="0"/>
              <a:t>algoritma Kruskall dan algoritma Prim</a:t>
            </a:r>
            <a:r>
              <a:rPr lang="id-ID" dirty="0"/>
              <a:t>. Keduanya merupakan </a:t>
            </a:r>
            <a:r>
              <a:rPr lang="id-ID" b="1" dirty="0"/>
              <a:t>algoritma greedy</a:t>
            </a:r>
            <a:r>
              <a:rPr lang="id-ID" dirty="0"/>
              <a:t>, karena pada tiap langkahnya selalu mencari garis yang memiliki bobot terkecil yang dapat dipilih.</a:t>
            </a:r>
          </a:p>
        </p:txBody>
      </p:sp>
    </p:spTree>
    <p:extLst>
      <p:ext uri="{BB962C8B-B14F-4D97-AF65-F5344CB8AC3E}">
        <p14:creationId xmlns:p14="http://schemas.microsoft.com/office/powerpoint/2010/main" val="862088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8.2.1 Algoritma Kruskall</a:t>
            </a:r>
          </a:p>
        </p:txBody>
      </p:sp>
      <p:pic>
        <p:nvPicPr>
          <p:cNvPr id="2" name="Picture 1"/>
          <p:cNvPicPr>
            <a:picLocks noChangeAspect="1"/>
          </p:cNvPicPr>
          <p:nvPr/>
        </p:nvPicPr>
        <p:blipFill>
          <a:blip r:embed="rId2"/>
          <a:stretch>
            <a:fillRect/>
          </a:stretch>
        </p:blipFill>
        <p:spPr>
          <a:xfrm>
            <a:off x="677334" y="2387600"/>
            <a:ext cx="8237410" cy="2373086"/>
          </a:xfrm>
          <a:prstGeom prst="rect">
            <a:avLst/>
          </a:prstGeom>
        </p:spPr>
      </p:pic>
    </p:spTree>
    <p:extLst>
      <p:ext uri="{BB962C8B-B14F-4D97-AF65-F5344CB8AC3E}">
        <p14:creationId xmlns:p14="http://schemas.microsoft.com/office/powerpoint/2010/main" val="1643877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8114" y="950686"/>
            <a:ext cx="8215428" cy="4695374"/>
          </a:xfrm>
          <a:prstGeom prst="rect">
            <a:avLst/>
          </a:prstGeom>
        </p:spPr>
      </p:pic>
    </p:spTree>
    <p:extLst>
      <p:ext uri="{BB962C8B-B14F-4D97-AF65-F5344CB8AC3E}">
        <p14:creationId xmlns:p14="http://schemas.microsoft.com/office/powerpoint/2010/main" val="2267566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8.11</a:t>
            </a:r>
          </a:p>
        </p:txBody>
      </p:sp>
      <p:sp>
        <p:nvSpPr>
          <p:cNvPr id="5" name="Content Placeholder 4"/>
          <p:cNvSpPr>
            <a:spLocks noGrp="1"/>
          </p:cNvSpPr>
          <p:nvPr>
            <p:ph idx="1"/>
          </p:nvPr>
        </p:nvSpPr>
        <p:spPr>
          <a:xfrm>
            <a:off x="677334" y="2160590"/>
            <a:ext cx="8596668" cy="814840"/>
          </a:xfrm>
        </p:spPr>
        <p:txBody>
          <a:bodyPr/>
          <a:lstStyle/>
          <a:p>
            <a:r>
              <a:rPr lang="id-ID" dirty="0"/>
              <a:t>Carilah pohon rentang minimum Contoh 8.3 dengan menggunakan algoritma Kruskall. Berapa bobot minimum totalnya?</a:t>
            </a:r>
          </a:p>
        </p:txBody>
      </p:sp>
    </p:spTree>
    <p:extLst>
      <p:ext uri="{BB962C8B-B14F-4D97-AF65-F5344CB8AC3E}">
        <p14:creationId xmlns:p14="http://schemas.microsoft.com/office/powerpoint/2010/main" val="1492565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32224" y="72570"/>
            <a:ext cx="4419600" cy="2971800"/>
          </a:xfrm>
          <a:prstGeom prst="rect">
            <a:avLst/>
          </a:prstGeom>
          <a:solidFill>
            <a:srgbClr val="FFFFFF">
              <a:lumMod val="75000"/>
            </a:srgbClr>
          </a:solidFill>
          <a:ln w="952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8" name="Rectangle 2"/>
          <p:cNvSpPr txBox="1">
            <a:spLocks noChangeArrowheads="1"/>
          </p:cNvSpPr>
          <p:nvPr/>
        </p:nvSpPr>
        <p:spPr bwMode="auto">
          <a:xfrm>
            <a:off x="1984824" y="529770"/>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Narrow" pitchFamily="34" charset="0"/>
              </a:defRPr>
            </a:lvl2pPr>
            <a:lvl3pPr algn="ctr" rtl="0" eaLnBrk="0" fontAlgn="base" hangingPunct="0">
              <a:spcBef>
                <a:spcPct val="0"/>
              </a:spcBef>
              <a:spcAft>
                <a:spcPct val="0"/>
              </a:spcAft>
              <a:defRPr sz="4400">
                <a:solidFill>
                  <a:schemeClr val="tx2"/>
                </a:solidFill>
                <a:latin typeface="Arial Narrow" pitchFamily="34" charset="0"/>
              </a:defRPr>
            </a:lvl3pPr>
            <a:lvl4pPr algn="ctr" rtl="0" eaLnBrk="0" fontAlgn="base" hangingPunct="0">
              <a:spcBef>
                <a:spcPct val="0"/>
              </a:spcBef>
              <a:spcAft>
                <a:spcPct val="0"/>
              </a:spcAft>
              <a:defRPr sz="4400">
                <a:solidFill>
                  <a:schemeClr val="tx2"/>
                </a:solidFill>
                <a:latin typeface="Arial Narrow" pitchFamily="34" charset="0"/>
              </a:defRPr>
            </a:lvl4pPr>
            <a:lvl5pPr algn="ctr" rtl="0" eaLnBrk="0" fontAlgn="base" hangingPunct="0">
              <a:spcBef>
                <a:spcPct val="0"/>
              </a:spcBef>
              <a:spcAft>
                <a:spcPct val="0"/>
              </a:spcAft>
              <a:defRPr sz="4400">
                <a:solidFill>
                  <a:schemeClr val="tx2"/>
                </a:solidFill>
                <a:latin typeface="Arial Narrow" pitchFamily="34" charset="0"/>
              </a:defRPr>
            </a:lvl5pPr>
            <a:lvl6pPr marL="457200" algn="ctr" rtl="0" fontAlgn="base">
              <a:spcBef>
                <a:spcPct val="0"/>
              </a:spcBef>
              <a:spcAft>
                <a:spcPct val="0"/>
              </a:spcAft>
              <a:defRPr sz="4400">
                <a:solidFill>
                  <a:schemeClr val="tx2"/>
                </a:solidFill>
                <a:latin typeface="Arial Narrow" pitchFamily="34" charset="0"/>
              </a:defRPr>
            </a:lvl6pPr>
            <a:lvl7pPr marL="914400" algn="ctr" rtl="0" fontAlgn="base">
              <a:spcBef>
                <a:spcPct val="0"/>
              </a:spcBef>
              <a:spcAft>
                <a:spcPct val="0"/>
              </a:spcAft>
              <a:defRPr sz="4400">
                <a:solidFill>
                  <a:schemeClr val="tx2"/>
                </a:solidFill>
                <a:latin typeface="Arial Narrow" pitchFamily="34" charset="0"/>
              </a:defRPr>
            </a:lvl7pPr>
            <a:lvl8pPr marL="1371600" algn="ctr" rtl="0" fontAlgn="base">
              <a:spcBef>
                <a:spcPct val="0"/>
              </a:spcBef>
              <a:spcAft>
                <a:spcPct val="0"/>
              </a:spcAft>
              <a:defRPr sz="4400">
                <a:solidFill>
                  <a:schemeClr val="tx2"/>
                </a:solidFill>
                <a:latin typeface="Arial Narrow" pitchFamily="34" charset="0"/>
              </a:defRPr>
            </a:lvl8pPr>
            <a:lvl9pPr marL="1828800" algn="ctr" rtl="0" fontAlgn="base">
              <a:spcBef>
                <a:spcPct val="0"/>
              </a:spcBef>
              <a:spcAft>
                <a:spcPct val="0"/>
              </a:spcAft>
              <a:defRPr sz="4400">
                <a:solidFill>
                  <a:schemeClr val="tx2"/>
                </a:solidFill>
                <a:latin typeface="Arial Narrow" pitchFamily="34" charset="0"/>
              </a:defRPr>
            </a:lvl9pPr>
          </a:lstStyle>
          <a:p>
            <a:pPr algn="r" defTabSz="914400" eaLnBrk="1" hangingPunct="1"/>
            <a:r>
              <a:rPr lang="en-US" altLang="id-ID" sz="2800" b="1" kern="0" dirty="0" err="1">
                <a:solidFill>
                  <a:srgbClr val="FF0000"/>
                </a:solidFill>
                <a:latin typeface="Arial" panose="020B0604020202020204" pitchFamily="34" charset="0"/>
              </a:rPr>
              <a:t>Contoh</a:t>
            </a:r>
            <a:r>
              <a:rPr lang="en-US" altLang="id-ID" sz="2800" b="1" kern="0" dirty="0">
                <a:solidFill>
                  <a:srgbClr val="FF0000"/>
                </a:solidFill>
                <a:latin typeface="Arial" panose="020B0604020202020204" pitchFamily="34" charset="0"/>
              </a:rPr>
              <a:t>  8.11</a:t>
            </a:r>
            <a:br>
              <a:rPr lang="en-US" altLang="id-ID" sz="2800" b="1" kern="0" dirty="0">
                <a:solidFill>
                  <a:srgbClr val="FF0000"/>
                </a:solidFill>
                <a:latin typeface="Arial" panose="020B0604020202020204" pitchFamily="34" charset="0"/>
              </a:rPr>
            </a:br>
            <a:r>
              <a:rPr lang="en-US" altLang="id-ID" sz="2800" b="1" kern="0" dirty="0" err="1">
                <a:solidFill>
                  <a:srgbClr val="FF0000"/>
                </a:solidFill>
                <a:latin typeface="Arial" panose="020B0604020202020204" pitchFamily="34" charset="0"/>
              </a:rPr>
              <a:t>Pohon</a:t>
            </a:r>
            <a:r>
              <a:rPr lang="en-US" altLang="id-ID" sz="2800" b="1" kern="0" dirty="0">
                <a:solidFill>
                  <a:srgbClr val="FF0000"/>
                </a:solidFill>
                <a:latin typeface="Arial" panose="020B0604020202020204" pitchFamily="34" charset="0"/>
              </a:rPr>
              <a:t> </a:t>
            </a:r>
            <a:r>
              <a:rPr lang="en-US" altLang="id-ID" sz="2800" b="1" kern="0" dirty="0" err="1">
                <a:solidFill>
                  <a:srgbClr val="FF0000"/>
                </a:solidFill>
                <a:latin typeface="Arial" panose="020B0604020202020204" pitchFamily="34" charset="0"/>
              </a:rPr>
              <a:t>Rentang</a:t>
            </a:r>
            <a:r>
              <a:rPr lang="en-US" altLang="id-ID" sz="2800" b="1" kern="0" dirty="0">
                <a:solidFill>
                  <a:srgbClr val="FF0000"/>
                </a:solidFill>
                <a:latin typeface="Arial" panose="020B0604020202020204" pitchFamily="34" charset="0"/>
              </a:rPr>
              <a:t> Min</a:t>
            </a:r>
            <a:br>
              <a:rPr lang="en-US" altLang="id-ID" sz="2800" b="1" kern="0" dirty="0">
                <a:solidFill>
                  <a:srgbClr val="FF0000"/>
                </a:solidFill>
                <a:latin typeface="Arial" panose="020B0604020202020204" pitchFamily="34" charset="0"/>
              </a:rPr>
            </a:br>
            <a:r>
              <a:rPr lang="en-US" altLang="id-ID" sz="2800" b="1" kern="0" dirty="0">
                <a:solidFill>
                  <a:srgbClr val="FF0000"/>
                </a:solidFill>
                <a:latin typeface="Arial" panose="020B0604020202020204" pitchFamily="34" charset="0"/>
              </a:rPr>
              <a:t>-  </a:t>
            </a:r>
            <a:r>
              <a:rPr lang="en-US" altLang="id-ID" sz="2800" b="1" kern="0" dirty="0" err="1">
                <a:solidFill>
                  <a:srgbClr val="FF0000"/>
                </a:solidFill>
                <a:latin typeface="Arial" panose="020B0604020202020204" pitchFamily="34" charset="0"/>
              </a:rPr>
              <a:t>Algoritma</a:t>
            </a:r>
            <a:r>
              <a:rPr lang="en-US" altLang="id-ID" sz="2800" b="1" kern="0" dirty="0">
                <a:solidFill>
                  <a:srgbClr val="FF0000"/>
                </a:solidFill>
                <a:latin typeface="Arial" panose="020B0604020202020204" pitchFamily="34" charset="0"/>
              </a:rPr>
              <a:t> </a:t>
            </a:r>
            <a:r>
              <a:rPr lang="en-US" altLang="id-ID" sz="2800" b="1" kern="0" dirty="0" err="1">
                <a:solidFill>
                  <a:srgbClr val="FF0000"/>
                </a:solidFill>
                <a:latin typeface="Arial" panose="020B0604020202020204" pitchFamily="34" charset="0"/>
              </a:rPr>
              <a:t>Kruskal</a:t>
            </a:r>
            <a:endParaRPr lang="en-GB" altLang="id-ID" sz="2800" b="1" kern="0" dirty="0">
              <a:solidFill>
                <a:srgbClr val="FF0000"/>
              </a:solidFill>
              <a:latin typeface="Arial" panose="020B0604020202020204" pitchFamily="34" charset="0"/>
            </a:endParaRPr>
          </a:p>
        </p:txBody>
      </p:sp>
      <p:sp>
        <p:nvSpPr>
          <p:cNvPr id="9" name="Rectangle 4"/>
          <p:cNvSpPr>
            <a:spLocks noChangeArrowheads="1"/>
          </p:cNvSpPr>
          <p:nvPr/>
        </p:nvSpPr>
        <p:spPr bwMode="auto">
          <a:xfrm>
            <a:off x="232224" y="725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id-ID" altLang="id-ID"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10" name="Rectangle 7"/>
          <p:cNvSpPr>
            <a:spLocks noChangeArrowheads="1"/>
          </p:cNvSpPr>
          <p:nvPr/>
        </p:nvSpPr>
        <p:spPr bwMode="auto">
          <a:xfrm>
            <a:off x="232224" y="7257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id-ID" altLang="id-ID"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nvGrpSpPr>
          <p:cNvPr id="11" name="Group 136"/>
          <p:cNvGrpSpPr>
            <a:grpSpLocks/>
          </p:cNvGrpSpPr>
          <p:nvPr/>
        </p:nvGrpSpPr>
        <p:grpSpPr bwMode="auto">
          <a:xfrm>
            <a:off x="537024" y="344033"/>
            <a:ext cx="4038600" cy="2700337"/>
            <a:chOff x="304800" y="270799"/>
            <a:chExt cx="4038600" cy="2701001"/>
          </a:xfrm>
        </p:grpSpPr>
        <p:sp>
          <p:nvSpPr>
            <p:cNvPr id="12" name="Oval 2"/>
            <p:cNvSpPr>
              <a:spLocks noChangeArrowheads="1"/>
            </p:cNvSpPr>
            <p:nvPr/>
          </p:nvSpPr>
          <p:spPr bwMode="auto">
            <a:xfrm>
              <a:off x="515696" y="1394925"/>
              <a:ext cx="310069" cy="30853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7</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3" name="Oval 3"/>
            <p:cNvSpPr>
              <a:spLocks noChangeArrowheads="1"/>
            </p:cNvSpPr>
            <p:nvPr/>
          </p:nvSpPr>
          <p:spPr bwMode="auto">
            <a:xfrm>
              <a:off x="1517966" y="2428555"/>
              <a:ext cx="310069" cy="30853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6</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4" name="Oval 4"/>
            <p:cNvSpPr>
              <a:spLocks noChangeArrowheads="1"/>
            </p:cNvSpPr>
            <p:nvPr/>
          </p:nvSpPr>
          <p:spPr bwMode="auto">
            <a:xfrm>
              <a:off x="515696" y="2428555"/>
              <a:ext cx="310069" cy="30853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8</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5" name="Oval 5"/>
            <p:cNvSpPr>
              <a:spLocks noChangeArrowheads="1"/>
            </p:cNvSpPr>
            <p:nvPr/>
          </p:nvSpPr>
          <p:spPr bwMode="auto">
            <a:xfrm>
              <a:off x="2396512" y="1394925"/>
              <a:ext cx="310069" cy="30853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4</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6" name="Oval 6"/>
            <p:cNvSpPr>
              <a:spLocks noChangeArrowheads="1"/>
            </p:cNvSpPr>
            <p:nvPr/>
          </p:nvSpPr>
          <p:spPr bwMode="auto">
            <a:xfrm>
              <a:off x="3507633" y="1394925"/>
              <a:ext cx="310069" cy="30853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3</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cxnSp>
          <p:nvCxnSpPr>
            <p:cNvPr id="17" name="Straight Arrow Connector 8"/>
            <p:cNvCxnSpPr>
              <a:cxnSpLocks noChangeShapeType="1"/>
              <a:stCxn id="12" idx="7"/>
              <a:endCxn id="25" idx="3"/>
            </p:cNvCxnSpPr>
            <p:nvPr/>
          </p:nvCxnSpPr>
          <p:spPr bwMode="auto">
            <a:xfrm rot="5400000" flipH="1" flipV="1">
              <a:off x="782540" y="710955"/>
              <a:ext cx="726970" cy="731338"/>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8" name="Straight Arrow Connector 9"/>
            <p:cNvCxnSpPr>
              <a:cxnSpLocks noChangeShapeType="1"/>
              <a:stCxn id="12" idx="4"/>
              <a:endCxn id="14" idx="0"/>
            </p:cNvCxnSpPr>
            <p:nvPr/>
          </p:nvCxnSpPr>
          <p:spPr bwMode="auto">
            <a:xfrm rot="5400000">
              <a:off x="308181" y="2066002"/>
              <a:ext cx="725100" cy="1077"/>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9" name="Straight Arrow Connector 12"/>
            <p:cNvCxnSpPr>
              <a:cxnSpLocks noChangeShapeType="1"/>
              <a:stCxn id="25" idx="5"/>
              <a:endCxn id="15" idx="1"/>
            </p:cNvCxnSpPr>
            <p:nvPr/>
          </p:nvCxnSpPr>
          <p:spPr bwMode="auto">
            <a:xfrm rot="16200000" flipH="1">
              <a:off x="1722948" y="721136"/>
              <a:ext cx="726970" cy="710974"/>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20" name="Straight Arrow Connector 15"/>
            <p:cNvCxnSpPr>
              <a:cxnSpLocks noChangeShapeType="1"/>
              <a:stCxn id="14" idx="6"/>
              <a:endCxn id="13" idx="2"/>
            </p:cNvCxnSpPr>
            <p:nvPr/>
          </p:nvCxnSpPr>
          <p:spPr bwMode="auto">
            <a:xfrm>
              <a:off x="825765" y="2582820"/>
              <a:ext cx="692201" cy="1588"/>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21" name="Straight Arrow Connector 18"/>
            <p:cNvCxnSpPr>
              <a:cxnSpLocks noChangeShapeType="1"/>
              <a:stCxn id="13" idx="7"/>
              <a:endCxn id="15" idx="3"/>
            </p:cNvCxnSpPr>
            <p:nvPr/>
          </p:nvCxnSpPr>
          <p:spPr bwMode="auto">
            <a:xfrm rot="5400000" flipH="1" flipV="1">
              <a:off x="1704540" y="1736358"/>
              <a:ext cx="815466" cy="659294"/>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22" name="Straight Arrow Connector 21"/>
            <p:cNvCxnSpPr>
              <a:cxnSpLocks noChangeShapeType="1"/>
              <a:stCxn id="15" idx="6"/>
              <a:endCxn id="16" idx="2"/>
            </p:cNvCxnSpPr>
            <p:nvPr/>
          </p:nvCxnSpPr>
          <p:spPr bwMode="auto">
            <a:xfrm>
              <a:off x="2706581" y="1549190"/>
              <a:ext cx="801052" cy="1071"/>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23" name="TextBox 27"/>
            <p:cNvSpPr txBox="1">
              <a:spLocks noChangeArrowheads="1"/>
            </p:cNvSpPr>
            <p:nvPr/>
          </p:nvSpPr>
          <p:spPr bwMode="auto">
            <a:xfrm>
              <a:off x="2344832" y="270799"/>
              <a:ext cx="8547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1</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24" name="TextBox 28"/>
            <p:cNvSpPr txBox="1">
              <a:spLocks noChangeArrowheads="1"/>
            </p:cNvSpPr>
            <p:nvPr/>
          </p:nvSpPr>
          <p:spPr bwMode="auto">
            <a:xfrm>
              <a:off x="609600" y="804446"/>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2</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25" name="Oval 3"/>
            <p:cNvSpPr>
              <a:spLocks noChangeArrowheads="1"/>
            </p:cNvSpPr>
            <p:nvPr/>
          </p:nvSpPr>
          <p:spPr bwMode="auto">
            <a:xfrm>
              <a:off x="1466286" y="449792"/>
              <a:ext cx="310069" cy="30853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1</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26" name="Oval 3"/>
            <p:cNvSpPr>
              <a:spLocks noChangeArrowheads="1"/>
            </p:cNvSpPr>
            <p:nvPr/>
          </p:nvSpPr>
          <p:spPr bwMode="auto">
            <a:xfrm>
              <a:off x="3507633" y="449641"/>
              <a:ext cx="310069" cy="30853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2</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27" name="Oval 3"/>
            <p:cNvSpPr>
              <a:spLocks noChangeArrowheads="1"/>
            </p:cNvSpPr>
            <p:nvPr/>
          </p:nvSpPr>
          <p:spPr bwMode="auto">
            <a:xfrm>
              <a:off x="3507633" y="2428555"/>
              <a:ext cx="310069" cy="30853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5</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cxnSp>
          <p:nvCxnSpPr>
            <p:cNvPr id="28" name="Straight Arrow Connector 18"/>
            <p:cNvCxnSpPr>
              <a:cxnSpLocks noChangeShapeType="1"/>
              <a:stCxn id="13" idx="1"/>
              <a:endCxn id="12" idx="5"/>
            </p:cNvCxnSpPr>
            <p:nvPr/>
          </p:nvCxnSpPr>
          <p:spPr bwMode="auto">
            <a:xfrm rot="16200000" flipV="1">
              <a:off x="764133" y="1674496"/>
              <a:ext cx="815466" cy="783017"/>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29" name="Straight Arrow Connector 18"/>
            <p:cNvCxnSpPr>
              <a:cxnSpLocks noChangeShapeType="1"/>
              <a:stCxn id="13" idx="6"/>
              <a:endCxn id="27" idx="2"/>
            </p:cNvCxnSpPr>
            <p:nvPr/>
          </p:nvCxnSpPr>
          <p:spPr bwMode="auto">
            <a:xfrm>
              <a:off x="1828034" y="2582820"/>
              <a:ext cx="1679599" cy="1071"/>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30" name="Straight Arrow Connector 18"/>
            <p:cNvCxnSpPr>
              <a:cxnSpLocks noChangeShapeType="1"/>
              <a:stCxn id="16" idx="0"/>
              <a:endCxn id="26" idx="4"/>
            </p:cNvCxnSpPr>
            <p:nvPr/>
          </p:nvCxnSpPr>
          <p:spPr bwMode="auto">
            <a:xfrm rot="5400000" flipH="1" flipV="1">
              <a:off x="3344290" y="1076545"/>
              <a:ext cx="636755" cy="1077"/>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31" name="Straight Arrow Connector 18"/>
            <p:cNvCxnSpPr>
              <a:cxnSpLocks noChangeShapeType="1"/>
              <a:stCxn id="16" idx="4"/>
              <a:endCxn id="27" idx="0"/>
            </p:cNvCxnSpPr>
            <p:nvPr/>
          </p:nvCxnSpPr>
          <p:spPr bwMode="auto">
            <a:xfrm rot="5400000">
              <a:off x="3300118" y="2066002"/>
              <a:ext cx="725100" cy="1077"/>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32" name="Straight Arrow Connector 18"/>
            <p:cNvCxnSpPr>
              <a:cxnSpLocks noChangeShapeType="1"/>
              <a:stCxn id="25" idx="6"/>
              <a:endCxn id="26" idx="2"/>
            </p:cNvCxnSpPr>
            <p:nvPr/>
          </p:nvCxnSpPr>
          <p:spPr bwMode="auto">
            <a:xfrm flipV="1">
              <a:off x="1776354" y="603906"/>
              <a:ext cx="1731279" cy="151"/>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33" name="TextBox 27"/>
            <p:cNvSpPr txBox="1">
              <a:spLocks noChangeArrowheads="1"/>
            </p:cNvSpPr>
            <p:nvPr/>
          </p:nvSpPr>
          <p:spPr bwMode="auto">
            <a:xfrm>
              <a:off x="2758271" y="1219200"/>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8</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34" name="TextBox 27"/>
            <p:cNvSpPr txBox="1">
              <a:spLocks noChangeArrowheads="1"/>
            </p:cNvSpPr>
            <p:nvPr/>
          </p:nvSpPr>
          <p:spPr bwMode="auto">
            <a:xfrm>
              <a:off x="2086433" y="1940289"/>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7</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(4)</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35" name="TextBox 27"/>
            <p:cNvSpPr txBox="1">
              <a:spLocks noChangeArrowheads="1"/>
            </p:cNvSpPr>
            <p:nvPr/>
          </p:nvSpPr>
          <p:spPr bwMode="auto">
            <a:xfrm>
              <a:off x="1001158" y="1786100"/>
              <a:ext cx="8547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6</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(18)</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36" name="TextBox 27"/>
            <p:cNvSpPr txBox="1">
              <a:spLocks noChangeArrowheads="1"/>
            </p:cNvSpPr>
            <p:nvPr/>
          </p:nvSpPr>
          <p:spPr bwMode="auto">
            <a:xfrm>
              <a:off x="304800" y="1999555"/>
              <a:ext cx="8547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5</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37" name="TextBox 27"/>
            <p:cNvSpPr txBox="1">
              <a:spLocks noChangeArrowheads="1"/>
            </p:cNvSpPr>
            <p:nvPr/>
          </p:nvSpPr>
          <p:spPr bwMode="auto">
            <a:xfrm>
              <a:off x="3602492" y="860963"/>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4</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(3)</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38" name="TextBox 27"/>
            <p:cNvSpPr txBox="1">
              <a:spLocks noChangeArrowheads="1"/>
            </p:cNvSpPr>
            <p:nvPr/>
          </p:nvSpPr>
          <p:spPr bwMode="auto">
            <a:xfrm>
              <a:off x="1931394" y="809567"/>
              <a:ext cx="8547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3</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39" name="TextBox 27"/>
            <p:cNvSpPr txBox="1">
              <a:spLocks noChangeArrowheads="1"/>
            </p:cNvSpPr>
            <p:nvPr/>
          </p:nvSpPr>
          <p:spPr bwMode="auto">
            <a:xfrm>
              <a:off x="3602492" y="1896762"/>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9</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40" name="TextBox 27"/>
            <p:cNvSpPr txBox="1">
              <a:spLocks noChangeArrowheads="1"/>
            </p:cNvSpPr>
            <p:nvPr/>
          </p:nvSpPr>
          <p:spPr bwMode="auto">
            <a:xfrm>
              <a:off x="685800" y="2633246"/>
              <a:ext cx="930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10</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41" name="TextBox 27"/>
            <p:cNvSpPr txBox="1">
              <a:spLocks noChangeArrowheads="1"/>
            </p:cNvSpPr>
            <p:nvPr/>
          </p:nvSpPr>
          <p:spPr bwMode="auto">
            <a:xfrm>
              <a:off x="2344832" y="2557046"/>
              <a:ext cx="9224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11</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grpSp>
        <p:nvGrpSpPr>
          <p:cNvPr id="42" name="Group 175"/>
          <p:cNvGrpSpPr>
            <a:grpSpLocks/>
          </p:cNvGrpSpPr>
          <p:nvPr/>
        </p:nvGrpSpPr>
        <p:grpSpPr bwMode="auto">
          <a:xfrm>
            <a:off x="4313687" y="5035095"/>
            <a:ext cx="1035050" cy="377825"/>
            <a:chOff x="4087149" y="5146144"/>
            <a:chExt cx="1034901" cy="379262"/>
          </a:xfrm>
        </p:grpSpPr>
        <p:sp>
          <p:nvSpPr>
            <p:cNvPr id="43" name="TextBox 27"/>
            <p:cNvSpPr txBox="1">
              <a:spLocks noChangeArrowheads="1"/>
            </p:cNvSpPr>
            <p:nvPr/>
          </p:nvSpPr>
          <p:spPr bwMode="auto">
            <a:xfrm>
              <a:off x="4087149" y="5146144"/>
              <a:ext cx="10214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800" b="0"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10</a:t>
              </a: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(15)</a:t>
              </a:r>
              <a:endParaRPr kumimoji="0" lang="id-ID"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cxnSp>
          <p:nvCxnSpPr>
            <p:cNvPr id="44" name="Straight Arrow Connector 15"/>
            <p:cNvCxnSpPr>
              <a:cxnSpLocks noChangeShapeType="1"/>
            </p:cNvCxnSpPr>
            <p:nvPr/>
          </p:nvCxnSpPr>
          <p:spPr bwMode="auto">
            <a:xfrm>
              <a:off x="4101440" y="5523818"/>
              <a:ext cx="1020610" cy="1588"/>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grpSp>
      <p:grpSp>
        <p:nvGrpSpPr>
          <p:cNvPr id="45" name="Group 169"/>
          <p:cNvGrpSpPr>
            <a:grpSpLocks/>
          </p:cNvGrpSpPr>
          <p:nvPr/>
        </p:nvGrpSpPr>
        <p:grpSpPr bwMode="auto">
          <a:xfrm>
            <a:off x="4259942" y="2803434"/>
            <a:ext cx="1230082" cy="1017115"/>
            <a:chOff x="3934582" y="2959629"/>
            <a:chExt cx="1230368" cy="1016714"/>
          </a:xfrm>
        </p:grpSpPr>
        <p:cxnSp>
          <p:nvCxnSpPr>
            <p:cNvPr id="46" name="Straight Arrow Connector 8"/>
            <p:cNvCxnSpPr>
              <a:cxnSpLocks noChangeShapeType="1"/>
              <a:stCxn id="49" idx="7"/>
              <a:endCxn id="54" idx="3"/>
            </p:cNvCxnSpPr>
            <p:nvPr/>
          </p:nvCxnSpPr>
          <p:spPr bwMode="auto">
            <a:xfrm flipV="1">
              <a:off x="3934582" y="2959629"/>
              <a:ext cx="1080027" cy="1016714"/>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47" name="TextBox 28"/>
            <p:cNvSpPr txBox="1">
              <a:spLocks noChangeArrowheads="1"/>
            </p:cNvSpPr>
            <p:nvPr/>
          </p:nvSpPr>
          <p:spPr bwMode="auto">
            <a:xfrm>
              <a:off x="4356715" y="3352800"/>
              <a:ext cx="808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800" b="0"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2</a:t>
              </a: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(5)</a:t>
              </a:r>
              <a:endParaRPr kumimoji="0" lang="id-ID"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grpSp>
        <p:nvGrpSpPr>
          <p:cNvPr id="48" name="Group 159"/>
          <p:cNvGrpSpPr>
            <a:grpSpLocks/>
          </p:cNvGrpSpPr>
          <p:nvPr/>
        </p:nvGrpSpPr>
        <p:grpSpPr bwMode="auto">
          <a:xfrm>
            <a:off x="3869187" y="2434770"/>
            <a:ext cx="4875212" cy="3200400"/>
            <a:chOff x="3551405" y="2590576"/>
            <a:chExt cx="4868688" cy="3391348"/>
          </a:xfrm>
        </p:grpSpPr>
        <p:sp>
          <p:nvSpPr>
            <p:cNvPr id="49" name="Oval 2"/>
            <p:cNvSpPr>
              <a:spLocks noChangeArrowheads="1"/>
            </p:cNvSpPr>
            <p:nvPr/>
          </p:nvSpPr>
          <p:spPr bwMode="auto">
            <a:xfrm>
              <a:off x="3551405" y="3992048"/>
              <a:ext cx="457185" cy="457424"/>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7</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50" name="Oval 3"/>
            <p:cNvSpPr>
              <a:spLocks noChangeArrowheads="1"/>
            </p:cNvSpPr>
            <p:nvPr/>
          </p:nvSpPr>
          <p:spPr bwMode="auto">
            <a:xfrm>
              <a:off x="5029215" y="5524500"/>
              <a:ext cx="457185" cy="457424"/>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6</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51" name="Oval 4"/>
            <p:cNvSpPr>
              <a:spLocks noChangeArrowheads="1"/>
            </p:cNvSpPr>
            <p:nvPr/>
          </p:nvSpPr>
          <p:spPr bwMode="auto">
            <a:xfrm>
              <a:off x="3551405" y="5524500"/>
              <a:ext cx="457185" cy="457424"/>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8</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52" name="Oval 5"/>
            <p:cNvSpPr>
              <a:spLocks noChangeArrowheads="1"/>
            </p:cNvSpPr>
            <p:nvPr/>
          </p:nvSpPr>
          <p:spPr bwMode="auto">
            <a:xfrm>
              <a:off x="6324600" y="3992048"/>
              <a:ext cx="457185" cy="457424"/>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4</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53" name="Oval 6"/>
            <p:cNvSpPr>
              <a:spLocks noChangeArrowheads="1"/>
            </p:cNvSpPr>
            <p:nvPr/>
          </p:nvSpPr>
          <p:spPr bwMode="auto">
            <a:xfrm>
              <a:off x="7962908" y="3992048"/>
              <a:ext cx="457185" cy="457424"/>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3</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54" name="Oval 3"/>
            <p:cNvSpPr>
              <a:spLocks noChangeArrowheads="1"/>
            </p:cNvSpPr>
            <p:nvPr/>
          </p:nvSpPr>
          <p:spPr bwMode="auto">
            <a:xfrm>
              <a:off x="4953015" y="2590800"/>
              <a:ext cx="457185" cy="457424"/>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1</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55" name="Oval 3"/>
            <p:cNvSpPr>
              <a:spLocks noChangeArrowheads="1"/>
            </p:cNvSpPr>
            <p:nvPr/>
          </p:nvSpPr>
          <p:spPr bwMode="auto">
            <a:xfrm>
              <a:off x="7962908" y="2590576"/>
              <a:ext cx="457185" cy="457424"/>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2</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56" name="Oval 3"/>
            <p:cNvSpPr>
              <a:spLocks noChangeArrowheads="1"/>
            </p:cNvSpPr>
            <p:nvPr/>
          </p:nvSpPr>
          <p:spPr bwMode="auto">
            <a:xfrm>
              <a:off x="7962908" y="5524500"/>
              <a:ext cx="457185" cy="457424"/>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5</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grpSp>
      <p:grpSp>
        <p:nvGrpSpPr>
          <p:cNvPr id="57" name="Group 173"/>
          <p:cNvGrpSpPr>
            <a:grpSpLocks/>
          </p:cNvGrpSpPr>
          <p:nvPr/>
        </p:nvGrpSpPr>
        <p:grpSpPr bwMode="auto">
          <a:xfrm>
            <a:off x="5744987" y="2282370"/>
            <a:ext cx="2556128" cy="369888"/>
            <a:chOff x="5420550" y="2438400"/>
            <a:chExt cx="2555526" cy="369332"/>
          </a:xfrm>
        </p:grpSpPr>
        <p:sp>
          <p:nvSpPr>
            <p:cNvPr id="58" name="TextBox 27"/>
            <p:cNvSpPr txBox="1">
              <a:spLocks noChangeArrowheads="1"/>
            </p:cNvSpPr>
            <p:nvPr/>
          </p:nvSpPr>
          <p:spPr bwMode="auto">
            <a:xfrm>
              <a:off x="6248400" y="2438400"/>
              <a:ext cx="936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800" b="0"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1</a:t>
              </a: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(15)</a:t>
              </a:r>
              <a:endParaRPr kumimoji="0" lang="id-ID"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cxnSp>
          <p:nvCxnSpPr>
            <p:cNvPr id="59" name="Straight Arrow Connector 18"/>
            <p:cNvCxnSpPr>
              <a:cxnSpLocks noChangeShapeType="1"/>
              <a:stCxn id="54" idx="6"/>
              <a:endCxn id="55" idx="2"/>
            </p:cNvCxnSpPr>
            <p:nvPr/>
          </p:nvCxnSpPr>
          <p:spPr bwMode="auto">
            <a:xfrm flipV="1">
              <a:off x="5420550" y="2806081"/>
              <a:ext cx="2555526" cy="211"/>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grpSp>
      <p:grpSp>
        <p:nvGrpSpPr>
          <p:cNvPr id="60" name="Group 170"/>
          <p:cNvGrpSpPr>
            <a:grpSpLocks/>
          </p:cNvGrpSpPr>
          <p:nvPr/>
        </p:nvGrpSpPr>
        <p:grpSpPr bwMode="auto">
          <a:xfrm>
            <a:off x="7118410" y="3577770"/>
            <a:ext cx="1182705" cy="395398"/>
            <a:chOff x="6793022" y="3733800"/>
            <a:chExt cx="1183062" cy="395392"/>
          </a:xfrm>
        </p:grpSpPr>
        <p:cxnSp>
          <p:nvCxnSpPr>
            <p:cNvPr id="61" name="Straight Arrow Connector 21"/>
            <p:cNvCxnSpPr>
              <a:cxnSpLocks noChangeShapeType="1"/>
              <a:stCxn id="52" idx="6"/>
              <a:endCxn id="53" idx="2"/>
            </p:cNvCxnSpPr>
            <p:nvPr/>
          </p:nvCxnSpPr>
          <p:spPr bwMode="auto">
            <a:xfrm>
              <a:off x="6793022" y="4129192"/>
              <a:ext cx="1183062" cy="0"/>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62" name="TextBox 27"/>
            <p:cNvSpPr txBox="1">
              <a:spLocks noChangeArrowheads="1"/>
            </p:cNvSpPr>
            <p:nvPr/>
          </p:nvSpPr>
          <p:spPr bwMode="auto">
            <a:xfrm>
              <a:off x="6858000" y="3733800"/>
              <a:ext cx="808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800" b="0"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8</a:t>
              </a: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(5)</a:t>
              </a:r>
              <a:endParaRPr kumimoji="0" lang="id-ID"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grpSp>
        <p:nvGrpSpPr>
          <p:cNvPr id="63" name="Group 164"/>
          <p:cNvGrpSpPr>
            <a:grpSpLocks/>
          </p:cNvGrpSpPr>
          <p:nvPr/>
        </p:nvGrpSpPr>
        <p:grpSpPr bwMode="auto">
          <a:xfrm>
            <a:off x="5448750" y="4125786"/>
            <a:ext cx="1278905" cy="1140931"/>
            <a:chOff x="5123090" y="4282037"/>
            <a:chExt cx="1278829" cy="1140532"/>
          </a:xfrm>
        </p:grpSpPr>
        <p:cxnSp>
          <p:nvCxnSpPr>
            <p:cNvPr id="64" name="Straight Arrow Connector 18"/>
            <p:cNvCxnSpPr>
              <a:cxnSpLocks noChangeShapeType="1"/>
              <a:stCxn id="50" idx="7"/>
              <a:endCxn id="52" idx="3"/>
            </p:cNvCxnSpPr>
            <p:nvPr/>
          </p:nvCxnSpPr>
          <p:spPr bwMode="auto">
            <a:xfrm flipV="1">
              <a:off x="5428568" y="4282037"/>
              <a:ext cx="973351" cy="1140532"/>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65" name="TextBox 27"/>
            <p:cNvSpPr txBox="1">
              <a:spLocks noChangeArrowheads="1"/>
            </p:cNvSpPr>
            <p:nvPr/>
          </p:nvSpPr>
          <p:spPr bwMode="auto">
            <a:xfrm>
              <a:off x="5123090" y="4524142"/>
              <a:ext cx="808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800" b="0"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7</a:t>
              </a: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(4)</a:t>
              </a:r>
              <a:endParaRPr kumimoji="0" lang="id-ID"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grpSp>
        <p:nvGrpSpPr>
          <p:cNvPr id="66" name="Group 162"/>
          <p:cNvGrpSpPr>
            <a:grpSpLocks/>
          </p:cNvGrpSpPr>
          <p:nvPr/>
        </p:nvGrpSpPr>
        <p:grpSpPr bwMode="auto">
          <a:xfrm>
            <a:off x="8491987" y="2866439"/>
            <a:ext cx="808037" cy="890894"/>
            <a:chOff x="8166715" y="3022939"/>
            <a:chExt cx="808235" cy="889677"/>
          </a:xfrm>
        </p:grpSpPr>
        <p:cxnSp>
          <p:nvCxnSpPr>
            <p:cNvPr id="67" name="Straight Arrow Connector 18"/>
            <p:cNvCxnSpPr>
              <a:cxnSpLocks noChangeShapeType="1"/>
              <a:stCxn id="53" idx="0"/>
              <a:endCxn id="55" idx="4"/>
            </p:cNvCxnSpPr>
            <p:nvPr/>
          </p:nvCxnSpPr>
          <p:spPr bwMode="auto">
            <a:xfrm flipV="1">
              <a:off x="8204751" y="3022939"/>
              <a:ext cx="0" cy="889677"/>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68" name="TextBox 27"/>
            <p:cNvSpPr txBox="1">
              <a:spLocks noChangeArrowheads="1"/>
            </p:cNvSpPr>
            <p:nvPr/>
          </p:nvSpPr>
          <p:spPr bwMode="auto">
            <a:xfrm>
              <a:off x="8166715" y="3200400"/>
              <a:ext cx="808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800" b="0"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4</a:t>
              </a: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(3)</a:t>
              </a:r>
              <a:endParaRPr kumimoji="0" lang="id-ID"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grpSp>
        <p:nvGrpSpPr>
          <p:cNvPr id="69" name="Group 171"/>
          <p:cNvGrpSpPr>
            <a:grpSpLocks/>
          </p:cNvGrpSpPr>
          <p:nvPr/>
        </p:nvGrpSpPr>
        <p:grpSpPr bwMode="auto">
          <a:xfrm>
            <a:off x="8477699" y="4189002"/>
            <a:ext cx="809625" cy="1014499"/>
            <a:chOff x="8153400" y="4345766"/>
            <a:chExt cx="808235" cy="1013072"/>
          </a:xfrm>
        </p:grpSpPr>
        <p:cxnSp>
          <p:nvCxnSpPr>
            <p:cNvPr id="70" name="Straight Arrow Connector 18"/>
            <p:cNvCxnSpPr>
              <a:cxnSpLocks noChangeShapeType="1"/>
              <a:stCxn id="53" idx="4"/>
              <a:endCxn id="56" idx="0"/>
            </p:cNvCxnSpPr>
            <p:nvPr/>
          </p:nvCxnSpPr>
          <p:spPr bwMode="auto">
            <a:xfrm>
              <a:off x="8205625" y="4345766"/>
              <a:ext cx="0" cy="1013072"/>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71" name="TextBox 27"/>
            <p:cNvSpPr txBox="1">
              <a:spLocks noChangeArrowheads="1"/>
            </p:cNvSpPr>
            <p:nvPr/>
          </p:nvSpPr>
          <p:spPr bwMode="auto">
            <a:xfrm>
              <a:off x="8153400" y="4736068"/>
              <a:ext cx="808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800" b="0"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9</a:t>
              </a:r>
              <a:r>
                <a:rPr kumimoji="0" lang="en-US"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(5)</a:t>
              </a:r>
              <a:endParaRPr kumimoji="0" lang="id-ID" altLang="id-ID" sz="1800" b="0"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sp>
        <p:nvSpPr>
          <p:cNvPr id="72" name="TextBox 71"/>
          <p:cNvSpPr txBox="1"/>
          <p:nvPr/>
        </p:nvSpPr>
        <p:spPr>
          <a:xfrm>
            <a:off x="537024" y="377370"/>
            <a:ext cx="973138" cy="400050"/>
          </a:xfrm>
          <a:prstGeom prst="rect">
            <a:avLst/>
          </a:prstGeom>
          <a:solidFill>
            <a:srgbClr val="7030A0"/>
          </a:solidFill>
        </p:spPr>
        <p:txBody>
          <a:bodyPr wrap="none">
            <a:spAutoFit/>
          </a:bodyPr>
          <a:lstStyle/>
          <a:p>
            <a:pPr algn="ctr" defTabSz="914400" fontAlgn="base">
              <a:spcBef>
                <a:spcPct val="0"/>
              </a:spcBef>
              <a:spcAft>
                <a:spcPct val="0"/>
              </a:spcAft>
              <a:defRPr/>
            </a:pPr>
            <a:r>
              <a:rPr lang="en-US" sz="2000" b="1">
                <a:solidFill>
                  <a:srgbClr val="FFFFFF"/>
                </a:solidFill>
                <a:latin typeface="Times New Roman" panose="02020603050405020304" pitchFamily="18" charset="0"/>
              </a:rPr>
              <a:t>Graf G</a:t>
            </a:r>
          </a:p>
        </p:txBody>
      </p:sp>
      <p:sp>
        <p:nvSpPr>
          <p:cNvPr id="73" name="TextBox 72"/>
          <p:cNvSpPr txBox="1"/>
          <p:nvPr/>
        </p:nvSpPr>
        <p:spPr>
          <a:xfrm>
            <a:off x="6432999" y="1825170"/>
            <a:ext cx="1006475" cy="400050"/>
          </a:xfrm>
          <a:prstGeom prst="rect">
            <a:avLst/>
          </a:prstGeom>
          <a:solidFill>
            <a:srgbClr val="F5EBC1">
              <a:lumMod val="25000"/>
            </a:srgbClr>
          </a:solidFill>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imes New Roman" panose="02020603050405020304" pitchFamily="18" charset="0"/>
              </a:rPr>
              <a:t>Graf  T</a:t>
            </a:r>
          </a:p>
        </p:txBody>
      </p:sp>
      <p:sp>
        <p:nvSpPr>
          <p:cNvPr id="74" name="TextBox 73"/>
          <p:cNvSpPr txBox="1"/>
          <p:nvPr/>
        </p:nvSpPr>
        <p:spPr>
          <a:xfrm>
            <a:off x="460824" y="3120570"/>
            <a:ext cx="3048000" cy="646113"/>
          </a:xfrm>
          <a:prstGeom prst="rect">
            <a:avLst/>
          </a:prstGeom>
          <a:noFill/>
        </p:spPr>
        <p:txBody>
          <a:bodyPr>
            <a:spAutoFit/>
          </a:bodyPr>
          <a:lstStyle/>
          <a:p>
            <a:pPr marL="171450" indent="-171450" defTabSz="914400" fontAlgn="base">
              <a:spcBef>
                <a:spcPct val="0"/>
              </a:spcBef>
              <a:spcAft>
                <a:spcPct val="0"/>
              </a:spcAft>
              <a:buFont typeface="Arial" pitchFamily="34" charset="0"/>
              <a:buChar char="•"/>
              <a:defRPr/>
            </a:pPr>
            <a:r>
              <a:rPr lang="en-US">
                <a:solidFill>
                  <a:srgbClr val="006600">
                    <a:lumMod val="75000"/>
                  </a:srgbClr>
                </a:solidFill>
                <a:latin typeface="Arial" pitchFamily="34" charset="0"/>
                <a:cs typeface="Arial" pitchFamily="34" charset="0"/>
              </a:rPr>
              <a:t>Isi T dengan semua titik G tanpa garis</a:t>
            </a:r>
          </a:p>
        </p:txBody>
      </p:sp>
      <p:sp>
        <p:nvSpPr>
          <p:cNvPr id="75" name="TextBox 74"/>
          <p:cNvSpPr txBox="1">
            <a:spLocks noChangeArrowheads="1"/>
          </p:cNvSpPr>
          <p:nvPr/>
        </p:nvSpPr>
        <p:spPr bwMode="auto">
          <a:xfrm>
            <a:off x="460824" y="3693658"/>
            <a:ext cx="35052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buFont typeface="Arial" panose="020B0604020202020204" pitchFamily="34" charset="0"/>
              <a:buChar char="•"/>
            </a:pPr>
            <a:r>
              <a:rPr lang="en-US" altLang="id-ID" sz="1800">
                <a:solidFill>
                  <a:srgbClr val="3333CC"/>
                </a:solidFill>
                <a:latin typeface="Arial" panose="020B0604020202020204" pitchFamily="34" charset="0"/>
                <a:cs typeface="Arial" panose="020B0604020202020204" pitchFamily="34" charset="0"/>
              </a:rPr>
              <a:t>Pilih garis dlm G dgn bobot terkecil (jika ada &gt;1, pilih sembarang)</a:t>
            </a:r>
          </a:p>
        </p:txBody>
      </p:sp>
      <p:sp>
        <p:nvSpPr>
          <p:cNvPr id="76" name="TextBox 75"/>
          <p:cNvSpPr txBox="1">
            <a:spLocks noChangeArrowheads="1"/>
          </p:cNvSpPr>
          <p:nvPr/>
        </p:nvSpPr>
        <p:spPr bwMode="auto">
          <a:xfrm>
            <a:off x="613224" y="4531858"/>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buFont typeface="Wingdings" panose="05000000000000000000" pitchFamily="2" charset="2"/>
              <a:buChar char="Ø"/>
            </a:pPr>
            <a:r>
              <a:rPr lang="en-US" altLang="id-ID" sz="1800">
                <a:solidFill>
                  <a:srgbClr val="990000"/>
                </a:solidFill>
                <a:latin typeface="Arial" panose="020B0604020202020204" pitchFamily="34" charset="0"/>
                <a:cs typeface="Arial" panose="020B0604020202020204" pitchFamily="34" charset="0"/>
              </a:rPr>
              <a:t>Hapus garis tsb dalam G</a:t>
            </a:r>
          </a:p>
        </p:txBody>
      </p:sp>
      <p:grpSp>
        <p:nvGrpSpPr>
          <p:cNvPr id="77" name="Group 148"/>
          <p:cNvGrpSpPr>
            <a:grpSpLocks/>
          </p:cNvGrpSpPr>
          <p:nvPr/>
        </p:nvGrpSpPr>
        <p:grpSpPr bwMode="auto">
          <a:xfrm>
            <a:off x="2008637" y="266245"/>
            <a:ext cx="1730375" cy="600075"/>
            <a:chOff x="1775983" y="197815"/>
            <a:chExt cx="1731279" cy="600892"/>
          </a:xfrm>
        </p:grpSpPr>
        <p:cxnSp>
          <p:nvCxnSpPr>
            <p:cNvPr id="78" name="Straight Arrow Connector 18"/>
            <p:cNvCxnSpPr>
              <a:cxnSpLocks noChangeShapeType="1"/>
            </p:cNvCxnSpPr>
            <p:nvPr/>
          </p:nvCxnSpPr>
          <p:spPr bwMode="auto">
            <a:xfrm flipV="1">
              <a:off x="1775983" y="604768"/>
              <a:ext cx="1731279" cy="0"/>
            </a:xfrm>
            <a:prstGeom prst="straightConnector1">
              <a:avLst/>
            </a:prstGeom>
            <a:noFill/>
            <a:ln w="28575" algn="ctr">
              <a:solidFill>
                <a:srgbClr val="FFFFFF">
                  <a:lumMod val="75000"/>
                </a:srgbClr>
              </a:solidFill>
              <a:round/>
              <a:headEnd type="none" w="med" len="med"/>
              <a:tailEnd type="none" w="med" len="med"/>
            </a:ln>
          </p:spPr>
        </p:cxnSp>
        <p:sp>
          <p:nvSpPr>
            <p:cNvPr id="79" name="Multiply 78"/>
            <p:cNvSpPr/>
            <p:nvPr/>
          </p:nvSpPr>
          <p:spPr bwMode="auto">
            <a:xfrm>
              <a:off x="2500261" y="197815"/>
              <a:ext cx="630566" cy="600892"/>
            </a:xfrm>
            <a:prstGeom prst="mathMultiply">
              <a:avLst/>
            </a:prstGeom>
            <a:solidFill>
              <a:srgbClr val="000000">
                <a:lumMod val="65000"/>
                <a:lumOff val="35000"/>
              </a:srgbClr>
            </a:solidFill>
            <a:ln w="28575" cap="flat" cmpd="sng" algn="ctr">
              <a:solidFill>
                <a:srgbClr val="FFFFFF">
                  <a:lumMod val="75000"/>
                </a:srgbClr>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80" name="Group 151"/>
          <p:cNvGrpSpPr>
            <a:grpSpLocks/>
          </p:cNvGrpSpPr>
          <p:nvPr/>
        </p:nvGrpSpPr>
        <p:grpSpPr bwMode="auto">
          <a:xfrm>
            <a:off x="2938912" y="1169533"/>
            <a:ext cx="800100" cy="600075"/>
            <a:chOff x="2706210" y="1096664"/>
            <a:chExt cx="801052" cy="600892"/>
          </a:xfrm>
        </p:grpSpPr>
        <p:cxnSp>
          <p:nvCxnSpPr>
            <p:cNvPr id="81" name="Straight Arrow Connector 21"/>
            <p:cNvCxnSpPr>
              <a:cxnSpLocks noChangeShapeType="1"/>
            </p:cNvCxnSpPr>
            <p:nvPr/>
          </p:nvCxnSpPr>
          <p:spPr bwMode="auto">
            <a:xfrm>
              <a:off x="2706210" y="1549717"/>
              <a:ext cx="801052" cy="1590"/>
            </a:xfrm>
            <a:prstGeom prst="straightConnector1">
              <a:avLst/>
            </a:prstGeom>
            <a:noFill/>
            <a:ln w="28575" algn="ctr">
              <a:solidFill>
                <a:srgbClr val="FFFFFF">
                  <a:lumMod val="75000"/>
                </a:srgbClr>
              </a:solidFill>
              <a:round/>
              <a:headEnd type="none" w="med" len="med"/>
              <a:tailEnd type="none" w="med" len="med"/>
            </a:ln>
          </p:spPr>
        </p:cxnSp>
        <p:sp>
          <p:nvSpPr>
            <p:cNvPr id="82" name="Multiply 81"/>
            <p:cNvSpPr/>
            <p:nvPr/>
          </p:nvSpPr>
          <p:spPr bwMode="auto">
            <a:xfrm>
              <a:off x="2836540" y="1096664"/>
              <a:ext cx="629398" cy="600892"/>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83" name="Group 149"/>
          <p:cNvGrpSpPr>
            <a:grpSpLocks/>
          </p:cNvGrpSpPr>
          <p:nvPr/>
        </p:nvGrpSpPr>
        <p:grpSpPr bwMode="auto">
          <a:xfrm>
            <a:off x="3892999" y="813933"/>
            <a:ext cx="630238" cy="655637"/>
            <a:chOff x="3660091" y="741479"/>
            <a:chExt cx="630750" cy="654749"/>
          </a:xfrm>
        </p:grpSpPr>
        <p:cxnSp>
          <p:nvCxnSpPr>
            <p:cNvPr id="84" name="Straight Arrow Connector 18"/>
            <p:cNvCxnSpPr>
              <a:cxnSpLocks noChangeShapeType="1"/>
            </p:cNvCxnSpPr>
            <p:nvPr/>
          </p:nvCxnSpPr>
          <p:spPr bwMode="auto">
            <a:xfrm rot="5400000" flipH="1" flipV="1">
              <a:off x="3343819" y="1076779"/>
              <a:ext cx="637311" cy="1588"/>
            </a:xfrm>
            <a:prstGeom prst="straightConnector1">
              <a:avLst/>
            </a:prstGeom>
            <a:noFill/>
            <a:ln w="28575" algn="ctr">
              <a:solidFill>
                <a:srgbClr val="FFFFFF">
                  <a:lumMod val="75000"/>
                </a:srgbClr>
              </a:solidFill>
              <a:round/>
              <a:headEnd type="none" w="med" len="med"/>
              <a:tailEnd type="none" w="med" len="med"/>
            </a:ln>
          </p:spPr>
        </p:cxnSp>
        <p:sp>
          <p:nvSpPr>
            <p:cNvPr id="85" name="Multiply 84"/>
            <p:cNvSpPr/>
            <p:nvPr/>
          </p:nvSpPr>
          <p:spPr bwMode="auto">
            <a:xfrm>
              <a:off x="3660091" y="741479"/>
              <a:ext cx="630750" cy="600847"/>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86" name="Group 152"/>
          <p:cNvGrpSpPr>
            <a:grpSpLocks/>
          </p:cNvGrpSpPr>
          <p:nvPr/>
        </p:nvGrpSpPr>
        <p:grpSpPr bwMode="auto">
          <a:xfrm>
            <a:off x="1962599" y="772658"/>
            <a:ext cx="947738" cy="741362"/>
            <a:chOff x="1730575" y="699802"/>
            <a:chExt cx="947314" cy="741073"/>
          </a:xfrm>
        </p:grpSpPr>
        <p:cxnSp>
          <p:nvCxnSpPr>
            <p:cNvPr id="87" name="Straight Arrow Connector 12"/>
            <p:cNvCxnSpPr>
              <a:cxnSpLocks noChangeShapeType="1"/>
            </p:cNvCxnSpPr>
            <p:nvPr/>
          </p:nvCxnSpPr>
          <p:spPr bwMode="auto">
            <a:xfrm rot="16200000" flipH="1">
              <a:off x="1722620" y="722039"/>
              <a:ext cx="726792" cy="710882"/>
            </a:xfrm>
            <a:prstGeom prst="straightConnector1">
              <a:avLst/>
            </a:prstGeom>
            <a:noFill/>
            <a:ln w="28575" algn="ctr">
              <a:solidFill>
                <a:srgbClr val="FFFFFF">
                  <a:lumMod val="75000"/>
                </a:srgbClr>
              </a:solidFill>
              <a:round/>
              <a:headEnd type="none" w="med" len="med"/>
              <a:tailEnd type="none" w="med" len="med"/>
            </a:ln>
          </p:spPr>
        </p:cxnSp>
        <p:sp>
          <p:nvSpPr>
            <p:cNvPr id="88" name="Multiply 87"/>
            <p:cNvSpPr/>
            <p:nvPr/>
          </p:nvSpPr>
          <p:spPr bwMode="auto">
            <a:xfrm>
              <a:off x="2046347" y="699802"/>
              <a:ext cx="631542" cy="601427"/>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89" name="Group 155"/>
          <p:cNvGrpSpPr>
            <a:grpSpLocks/>
          </p:cNvGrpSpPr>
          <p:nvPr/>
        </p:nvGrpSpPr>
        <p:grpSpPr bwMode="auto">
          <a:xfrm>
            <a:off x="908499" y="756783"/>
            <a:ext cx="835025" cy="757237"/>
            <a:chOff x="676783" y="684251"/>
            <a:chExt cx="834540" cy="756625"/>
          </a:xfrm>
        </p:grpSpPr>
        <p:cxnSp>
          <p:nvCxnSpPr>
            <p:cNvPr id="90" name="Straight Arrow Connector 8"/>
            <p:cNvCxnSpPr>
              <a:cxnSpLocks noChangeShapeType="1"/>
            </p:cNvCxnSpPr>
            <p:nvPr/>
          </p:nvCxnSpPr>
          <p:spPr bwMode="auto">
            <a:xfrm rot="5400000" flipH="1" flipV="1">
              <a:off x="782373" y="711926"/>
              <a:ext cx="726487" cy="731412"/>
            </a:xfrm>
            <a:prstGeom prst="straightConnector1">
              <a:avLst/>
            </a:prstGeom>
            <a:noFill/>
            <a:ln w="28575" algn="ctr">
              <a:solidFill>
                <a:srgbClr val="FFFFFF">
                  <a:lumMod val="75000"/>
                </a:srgbClr>
              </a:solidFill>
              <a:round/>
              <a:headEnd type="none" w="med" len="med"/>
              <a:tailEnd type="none" w="med" len="med"/>
            </a:ln>
          </p:spPr>
        </p:cxnSp>
        <p:sp>
          <p:nvSpPr>
            <p:cNvPr id="91" name="Multiply 90"/>
            <p:cNvSpPr/>
            <p:nvPr/>
          </p:nvSpPr>
          <p:spPr bwMode="auto">
            <a:xfrm>
              <a:off x="676783" y="684251"/>
              <a:ext cx="631458" cy="601176"/>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92" name="Group 156"/>
          <p:cNvGrpSpPr>
            <a:grpSpLocks/>
          </p:cNvGrpSpPr>
          <p:nvPr/>
        </p:nvGrpSpPr>
        <p:grpSpPr bwMode="auto">
          <a:xfrm>
            <a:off x="1016449" y="1736270"/>
            <a:ext cx="969963" cy="815975"/>
            <a:chOff x="783718" y="1659039"/>
            <a:chExt cx="969818" cy="815466"/>
          </a:xfrm>
        </p:grpSpPr>
        <p:cxnSp>
          <p:nvCxnSpPr>
            <p:cNvPr id="93" name="Straight Arrow Connector 18"/>
            <p:cNvCxnSpPr>
              <a:cxnSpLocks noChangeShapeType="1"/>
            </p:cNvCxnSpPr>
            <p:nvPr/>
          </p:nvCxnSpPr>
          <p:spPr bwMode="auto">
            <a:xfrm rot="16200000" flipV="1">
              <a:off x="767245" y="1675512"/>
              <a:ext cx="815466" cy="782521"/>
            </a:xfrm>
            <a:prstGeom prst="straightConnector1">
              <a:avLst/>
            </a:prstGeom>
            <a:noFill/>
            <a:ln w="28575" algn="ctr">
              <a:solidFill>
                <a:srgbClr val="FFFFFF">
                  <a:lumMod val="75000"/>
                </a:srgbClr>
              </a:solidFill>
              <a:round/>
              <a:headEnd type="none" w="med" len="med"/>
              <a:tailEnd type="none" w="med" len="med"/>
            </a:ln>
          </p:spPr>
        </p:cxnSp>
        <p:sp>
          <p:nvSpPr>
            <p:cNvPr id="94" name="Multiply 93"/>
            <p:cNvSpPr/>
            <p:nvPr/>
          </p:nvSpPr>
          <p:spPr bwMode="auto">
            <a:xfrm>
              <a:off x="1123392" y="1660626"/>
              <a:ext cx="630144" cy="601287"/>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95" name="Group 153"/>
          <p:cNvGrpSpPr>
            <a:grpSpLocks/>
          </p:cNvGrpSpPr>
          <p:nvPr/>
        </p:nvGrpSpPr>
        <p:grpSpPr bwMode="auto">
          <a:xfrm>
            <a:off x="2010224" y="1736270"/>
            <a:ext cx="982663" cy="815975"/>
            <a:chOff x="1778523" y="1659039"/>
            <a:chExt cx="982097" cy="815466"/>
          </a:xfrm>
        </p:grpSpPr>
        <p:cxnSp>
          <p:nvCxnSpPr>
            <p:cNvPr id="96" name="Straight Arrow Connector 18"/>
            <p:cNvCxnSpPr>
              <a:cxnSpLocks noChangeShapeType="1"/>
            </p:cNvCxnSpPr>
            <p:nvPr/>
          </p:nvCxnSpPr>
          <p:spPr bwMode="auto">
            <a:xfrm rot="5400000" flipH="1" flipV="1">
              <a:off x="1700799" y="1736763"/>
              <a:ext cx="815466" cy="660020"/>
            </a:xfrm>
            <a:prstGeom prst="straightConnector1">
              <a:avLst/>
            </a:prstGeom>
            <a:noFill/>
            <a:ln w="28575" algn="ctr">
              <a:solidFill>
                <a:srgbClr val="FFFFFF">
                  <a:lumMod val="75000"/>
                </a:srgbClr>
              </a:solidFill>
              <a:round/>
              <a:headEnd type="none" w="med" len="med"/>
              <a:tailEnd type="none" w="med" len="med"/>
            </a:ln>
          </p:spPr>
        </p:cxnSp>
        <p:sp>
          <p:nvSpPr>
            <p:cNvPr id="97" name="Multiply 96"/>
            <p:cNvSpPr/>
            <p:nvPr/>
          </p:nvSpPr>
          <p:spPr bwMode="auto">
            <a:xfrm>
              <a:off x="2129159" y="1827209"/>
              <a:ext cx="631461" cy="601288"/>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98" name="Group 150"/>
          <p:cNvGrpSpPr>
            <a:grpSpLocks/>
          </p:cNvGrpSpPr>
          <p:nvPr/>
        </p:nvGrpSpPr>
        <p:grpSpPr bwMode="auto">
          <a:xfrm>
            <a:off x="3894587" y="1777545"/>
            <a:ext cx="635000" cy="725488"/>
            <a:chOff x="3661758" y="1704758"/>
            <a:chExt cx="635926" cy="725100"/>
          </a:xfrm>
        </p:grpSpPr>
        <p:cxnSp>
          <p:nvCxnSpPr>
            <p:cNvPr id="99" name="Straight Arrow Connector 18"/>
            <p:cNvCxnSpPr>
              <a:cxnSpLocks noChangeShapeType="1"/>
            </p:cNvCxnSpPr>
            <p:nvPr/>
          </p:nvCxnSpPr>
          <p:spPr bwMode="auto">
            <a:xfrm rot="5400000">
              <a:off x="3300003" y="2066513"/>
              <a:ext cx="725100" cy="1589"/>
            </a:xfrm>
            <a:prstGeom prst="straightConnector1">
              <a:avLst/>
            </a:prstGeom>
            <a:noFill/>
            <a:ln w="28575" algn="ctr">
              <a:solidFill>
                <a:srgbClr val="FFFFFF">
                  <a:lumMod val="75000"/>
                </a:srgbClr>
              </a:solidFill>
              <a:round/>
              <a:headEnd type="none" w="med" len="med"/>
              <a:tailEnd type="none" w="med" len="med"/>
            </a:ln>
          </p:spPr>
        </p:cxnSp>
        <p:sp>
          <p:nvSpPr>
            <p:cNvPr id="100" name="Multiply 99"/>
            <p:cNvSpPr/>
            <p:nvPr/>
          </p:nvSpPr>
          <p:spPr bwMode="auto">
            <a:xfrm>
              <a:off x="3666527" y="1788851"/>
              <a:ext cx="631157" cy="601340"/>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101" name="Group 157"/>
          <p:cNvGrpSpPr>
            <a:grpSpLocks/>
          </p:cNvGrpSpPr>
          <p:nvPr/>
        </p:nvGrpSpPr>
        <p:grpSpPr bwMode="auto">
          <a:xfrm>
            <a:off x="1030737" y="2553833"/>
            <a:ext cx="719137" cy="601662"/>
            <a:chOff x="798081" y="2481327"/>
            <a:chExt cx="719514" cy="600892"/>
          </a:xfrm>
        </p:grpSpPr>
        <p:cxnSp>
          <p:nvCxnSpPr>
            <p:cNvPr id="102" name="Straight Arrow Connector 15"/>
            <p:cNvCxnSpPr>
              <a:cxnSpLocks noChangeShapeType="1"/>
            </p:cNvCxnSpPr>
            <p:nvPr/>
          </p:nvCxnSpPr>
          <p:spPr bwMode="auto">
            <a:xfrm>
              <a:off x="825082" y="2582797"/>
              <a:ext cx="692513" cy="1585"/>
            </a:xfrm>
            <a:prstGeom prst="straightConnector1">
              <a:avLst/>
            </a:prstGeom>
            <a:noFill/>
            <a:ln w="28575" algn="ctr">
              <a:solidFill>
                <a:srgbClr val="FFFFFF">
                  <a:lumMod val="75000"/>
                </a:srgbClr>
              </a:solidFill>
              <a:round/>
              <a:headEnd type="none" w="med" len="med"/>
              <a:tailEnd type="none" w="med" len="med"/>
            </a:ln>
          </p:spPr>
        </p:cxnSp>
        <p:sp>
          <p:nvSpPr>
            <p:cNvPr id="103" name="Multiply 102"/>
            <p:cNvSpPr/>
            <p:nvPr/>
          </p:nvSpPr>
          <p:spPr bwMode="auto">
            <a:xfrm>
              <a:off x="798081" y="2481327"/>
              <a:ext cx="630567" cy="600892"/>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104" name="Group 158"/>
          <p:cNvGrpSpPr>
            <a:grpSpLocks/>
          </p:cNvGrpSpPr>
          <p:nvPr/>
        </p:nvGrpSpPr>
        <p:grpSpPr bwMode="auto">
          <a:xfrm>
            <a:off x="598937" y="1787070"/>
            <a:ext cx="631825" cy="750888"/>
            <a:chOff x="371984" y="1713725"/>
            <a:chExt cx="630750" cy="752051"/>
          </a:xfrm>
        </p:grpSpPr>
        <p:cxnSp>
          <p:nvCxnSpPr>
            <p:cNvPr id="105" name="Straight Arrow Connector 9"/>
            <p:cNvCxnSpPr>
              <a:cxnSpLocks noChangeShapeType="1"/>
            </p:cNvCxnSpPr>
            <p:nvPr/>
          </p:nvCxnSpPr>
          <p:spPr bwMode="auto">
            <a:xfrm rot="5400000">
              <a:off x="309793" y="2075443"/>
              <a:ext cx="725021" cy="1585"/>
            </a:xfrm>
            <a:prstGeom prst="straightConnector1">
              <a:avLst/>
            </a:prstGeom>
            <a:noFill/>
            <a:ln w="28575" algn="ctr">
              <a:solidFill>
                <a:srgbClr val="FFFFFF">
                  <a:lumMod val="75000"/>
                </a:srgbClr>
              </a:solidFill>
              <a:round/>
              <a:headEnd type="none" w="med" len="med"/>
              <a:tailEnd type="none" w="med" len="med"/>
            </a:ln>
          </p:spPr>
        </p:cxnSp>
        <p:sp>
          <p:nvSpPr>
            <p:cNvPr id="106" name="Multiply 105"/>
            <p:cNvSpPr/>
            <p:nvPr/>
          </p:nvSpPr>
          <p:spPr bwMode="auto">
            <a:xfrm>
              <a:off x="371984" y="1864772"/>
              <a:ext cx="630750" cy="601004"/>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grpSp>
        <p:nvGrpSpPr>
          <p:cNvPr id="107" name="Group 154"/>
          <p:cNvGrpSpPr>
            <a:grpSpLocks/>
          </p:cNvGrpSpPr>
          <p:nvPr/>
        </p:nvGrpSpPr>
        <p:grpSpPr bwMode="auto">
          <a:xfrm>
            <a:off x="2059437" y="2515733"/>
            <a:ext cx="1679575" cy="600075"/>
            <a:chOff x="1827663" y="2442761"/>
            <a:chExt cx="1679599" cy="600892"/>
          </a:xfrm>
        </p:grpSpPr>
        <p:cxnSp>
          <p:nvCxnSpPr>
            <p:cNvPr id="108" name="Straight Arrow Connector 18"/>
            <p:cNvCxnSpPr>
              <a:cxnSpLocks noChangeShapeType="1"/>
            </p:cNvCxnSpPr>
            <p:nvPr/>
          </p:nvCxnSpPr>
          <p:spPr bwMode="auto">
            <a:xfrm>
              <a:off x="1827663" y="2584240"/>
              <a:ext cx="1679599" cy="0"/>
            </a:xfrm>
            <a:prstGeom prst="straightConnector1">
              <a:avLst/>
            </a:prstGeom>
            <a:noFill/>
            <a:ln w="28575" algn="ctr">
              <a:solidFill>
                <a:srgbClr val="FFFFFF">
                  <a:lumMod val="75000"/>
                </a:srgbClr>
              </a:solidFill>
              <a:round/>
              <a:headEnd type="none" w="med" len="med"/>
              <a:tailEnd type="none" w="med" len="med"/>
            </a:ln>
          </p:spPr>
        </p:cxnSp>
        <p:sp>
          <p:nvSpPr>
            <p:cNvPr id="109" name="Multiply 108"/>
            <p:cNvSpPr/>
            <p:nvPr/>
          </p:nvSpPr>
          <p:spPr bwMode="auto">
            <a:xfrm>
              <a:off x="2513473" y="2442761"/>
              <a:ext cx="630246" cy="600892"/>
            </a:xfrm>
            <a:prstGeom prst="mathMultiply">
              <a:avLst/>
            </a:prstGeom>
            <a:solidFill>
              <a:srgbClr val="000000">
                <a:lumMod val="65000"/>
                <a:lumOff val="35000"/>
              </a:srgbClr>
            </a:solidFill>
            <a:ln w="2857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sp>
        <p:nvSpPr>
          <p:cNvPr id="110" name="Left Arrow 109"/>
          <p:cNvSpPr>
            <a:spLocks noChangeArrowheads="1"/>
          </p:cNvSpPr>
          <p:nvPr/>
        </p:nvSpPr>
        <p:spPr bwMode="auto">
          <a:xfrm>
            <a:off x="4499424" y="910770"/>
            <a:ext cx="457200" cy="381000"/>
          </a:xfrm>
          <a:prstGeom prst="leftArrow">
            <a:avLst>
              <a:gd name="adj1" fmla="val 50000"/>
              <a:gd name="adj2" fmla="val 50000"/>
            </a:avLst>
          </a:prstGeom>
          <a:solidFill>
            <a:srgbClr val="00B050"/>
          </a:solidFill>
          <a:ln w="9525" algn="ctr">
            <a:solidFill>
              <a:srgbClr val="000000"/>
            </a:solidFill>
            <a:round/>
            <a:headEnd/>
            <a:tailEnd/>
          </a:ln>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id-ID"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111" name="Rectangle 110"/>
          <p:cNvSpPr>
            <a:spLocks noChangeArrowheads="1"/>
          </p:cNvSpPr>
          <p:nvPr/>
        </p:nvSpPr>
        <p:spPr bwMode="auto">
          <a:xfrm>
            <a:off x="613224" y="4796970"/>
            <a:ext cx="335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buFont typeface="Wingdings" panose="05000000000000000000" pitchFamily="2" charset="2"/>
              <a:buChar char="Ø"/>
            </a:pPr>
            <a:r>
              <a:rPr lang="en-US" altLang="id-ID" sz="1800">
                <a:solidFill>
                  <a:srgbClr val="3333CC"/>
                </a:solidFill>
                <a:latin typeface="Arial" panose="020B0604020202020204" pitchFamily="34" charset="0"/>
                <a:cs typeface="Arial" panose="020B0604020202020204" pitchFamily="34" charset="0"/>
              </a:rPr>
              <a:t>Tambahkan garis tsb pada T</a:t>
            </a:r>
          </a:p>
        </p:txBody>
      </p:sp>
      <p:sp>
        <p:nvSpPr>
          <p:cNvPr id="112" name="Left Arrow 111"/>
          <p:cNvSpPr>
            <a:spLocks noChangeArrowheads="1"/>
          </p:cNvSpPr>
          <p:nvPr/>
        </p:nvSpPr>
        <p:spPr bwMode="auto">
          <a:xfrm>
            <a:off x="2899224" y="1977570"/>
            <a:ext cx="457200" cy="381000"/>
          </a:xfrm>
          <a:prstGeom prst="leftArrow">
            <a:avLst>
              <a:gd name="adj1" fmla="val 50000"/>
              <a:gd name="adj2" fmla="val 50000"/>
            </a:avLst>
          </a:prstGeom>
          <a:solidFill>
            <a:srgbClr val="00B050"/>
          </a:solidFill>
          <a:ln w="9525" algn="ctr">
            <a:solidFill>
              <a:srgbClr val="000000"/>
            </a:solidFill>
            <a:round/>
            <a:headEnd/>
            <a:tailEnd/>
          </a:ln>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id-ID"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113" name="Left Arrow 112"/>
          <p:cNvSpPr>
            <a:spLocks noChangeArrowheads="1"/>
          </p:cNvSpPr>
          <p:nvPr/>
        </p:nvSpPr>
        <p:spPr bwMode="auto">
          <a:xfrm rot="2269158">
            <a:off x="1367287" y="1086983"/>
            <a:ext cx="457200" cy="381000"/>
          </a:xfrm>
          <a:prstGeom prst="leftArrow">
            <a:avLst>
              <a:gd name="adj1" fmla="val 50000"/>
              <a:gd name="adj2" fmla="val 50000"/>
            </a:avLst>
          </a:prstGeom>
          <a:solidFill>
            <a:srgbClr val="00B050"/>
          </a:solidFill>
          <a:ln w="9525" algn="ctr">
            <a:solidFill>
              <a:srgbClr val="000000"/>
            </a:solidFill>
            <a:round/>
            <a:headEnd/>
            <a:tailEnd/>
          </a:ln>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id-ID"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114" name="Left Arrow 113"/>
          <p:cNvSpPr>
            <a:spLocks noChangeArrowheads="1"/>
          </p:cNvSpPr>
          <p:nvPr/>
        </p:nvSpPr>
        <p:spPr bwMode="auto">
          <a:xfrm rot="5400000">
            <a:off x="3165924" y="1634670"/>
            <a:ext cx="457200" cy="381000"/>
          </a:xfrm>
          <a:prstGeom prst="leftArrow">
            <a:avLst>
              <a:gd name="adj1" fmla="val 50000"/>
              <a:gd name="adj2" fmla="val 50000"/>
            </a:avLst>
          </a:prstGeom>
          <a:solidFill>
            <a:srgbClr val="00B050"/>
          </a:solidFill>
          <a:ln w="9525" algn="ctr">
            <a:solidFill>
              <a:srgbClr val="000000"/>
            </a:solidFill>
            <a:round/>
            <a:headEnd/>
            <a:tailEnd/>
          </a:ln>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id-ID"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115" name="Left Arrow 114"/>
          <p:cNvSpPr>
            <a:spLocks noChangeArrowheads="1"/>
          </p:cNvSpPr>
          <p:nvPr/>
        </p:nvSpPr>
        <p:spPr bwMode="auto">
          <a:xfrm>
            <a:off x="4499424" y="1977570"/>
            <a:ext cx="457200" cy="381000"/>
          </a:xfrm>
          <a:prstGeom prst="leftArrow">
            <a:avLst>
              <a:gd name="adj1" fmla="val 50000"/>
              <a:gd name="adj2" fmla="val 50000"/>
            </a:avLst>
          </a:prstGeom>
          <a:solidFill>
            <a:srgbClr val="00B050"/>
          </a:solidFill>
          <a:ln w="9525" algn="ctr">
            <a:solidFill>
              <a:srgbClr val="000000"/>
            </a:solidFill>
            <a:round/>
            <a:headEnd/>
            <a:tailEnd/>
          </a:ln>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altLang="id-ID"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116" name="Rectangle 115"/>
          <p:cNvSpPr/>
          <p:nvPr/>
        </p:nvSpPr>
        <p:spPr>
          <a:xfrm>
            <a:off x="613224" y="5177970"/>
            <a:ext cx="2743200" cy="646113"/>
          </a:xfrm>
          <a:prstGeom prst="rect">
            <a:avLst/>
          </a:prstGeom>
          <a:solidFill>
            <a:srgbClr val="FFFFFF">
              <a:lumMod val="75000"/>
            </a:srgbClr>
          </a:solidFill>
        </p:spPr>
        <p:txBody>
          <a:bodyPr>
            <a:sp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9F3DD">
                    <a:lumMod val="10000"/>
                  </a:srgbClr>
                </a:solidFill>
                <a:effectLst/>
                <a:uLnTx/>
                <a:uFillTx/>
                <a:latin typeface="Arial" pitchFamily="34" charset="0"/>
                <a:cs typeface="Arial" pitchFamily="34" charset="0"/>
              </a:rPr>
              <a:t>Pilih salah satu antara e2, e8, e9</a:t>
            </a:r>
          </a:p>
        </p:txBody>
      </p:sp>
      <p:sp>
        <p:nvSpPr>
          <p:cNvPr id="117" name="Rectangle 116"/>
          <p:cNvSpPr/>
          <p:nvPr/>
        </p:nvSpPr>
        <p:spPr>
          <a:xfrm>
            <a:off x="537024" y="5939970"/>
            <a:ext cx="8534400" cy="369888"/>
          </a:xfrm>
          <a:prstGeom prst="rect">
            <a:avLst/>
          </a:prstGeom>
          <a:solidFill>
            <a:srgbClr val="FFFFFF">
              <a:lumMod val="75000"/>
            </a:srgbClr>
          </a:solidFill>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9F3DD">
                    <a:lumMod val="10000"/>
                  </a:srgbClr>
                </a:solidFill>
                <a:effectLst/>
                <a:uLnTx/>
                <a:uFillTx/>
                <a:latin typeface="Arial" pitchFamily="34" charset="0"/>
                <a:cs typeface="Arial" pitchFamily="34" charset="0"/>
              </a:rPr>
              <a:t>Pilih salah satu antara e1, e3, e5, e10, e11 yg tidak membentuk loop pada graf T</a:t>
            </a:r>
          </a:p>
        </p:txBody>
      </p:sp>
      <p:sp>
        <p:nvSpPr>
          <p:cNvPr id="118" name="Rectangle 117"/>
          <p:cNvSpPr/>
          <p:nvPr/>
        </p:nvSpPr>
        <p:spPr>
          <a:xfrm>
            <a:off x="537024" y="6397170"/>
            <a:ext cx="8534400" cy="369888"/>
          </a:xfrm>
          <a:prstGeom prst="rect">
            <a:avLst/>
          </a:prstGeom>
          <a:solidFill>
            <a:srgbClr val="FFFFFF">
              <a:lumMod val="75000"/>
            </a:srgbClr>
          </a:solidFill>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9F3DD">
                    <a:lumMod val="10000"/>
                  </a:srgbClr>
                </a:solidFill>
                <a:effectLst/>
                <a:uLnTx/>
                <a:uFillTx/>
                <a:latin typeface="Arial" pitchFamily="34" charset="0"/>
                <a:cs typeface="Arial" pitchFamily="34" charset="0"/>
              </a:rPr>
              <a:t> e3  dan e11  tidak bisa dipilih krn membentuk loop pada graf T</a:t>
            </a:r>
          </a:p>
        </p:txBody>
      </p:sp>
    </p:spTree>
    <p:extLst>
      <p:ext uri="{BB962C8B-B14F-4D97-AF65-F5344CB8AC3E}">
        <p14:creationId xmlns:p14="http://schemas.microsoft.com/office/powerpoint/2010/main" val="78459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500" fill="hold"/>
                                        <p:tgtEl>
                                          <p:spTgt spid="72"/>
                                        </p:tgtEl>
                                        <p:attrNameLst>
                                          <p:attrName>ppt_x</p:attrName>
                                        </p:attrNameLst>
                                      </p:cBhvr>
                                      <p:tavLst>
                                        <p:tav tm="0">
                                          <p:val>
                                            <p:strVal val="#ppt_x"/>
                                          </p:val>
                                        </p:tav>
                                        <p:tav tm="100000">
                                          <p:val>
                                            <p:strVal val="#ppt_x"/>
                                          </p:val>
                                        </p:tav>
                                      </p:tavLst>
                                    </p:anim>
                                    <p:anim calcmode="lin" valueType="num">
                                      <p:cBhvr additive="base">
                                        <p:cTn id="18"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ppt_x"/>
                                          </p:val>
                                        </p:tav>
                                        <p:tav tm="100000">
                                          <p:val>
                                            <p:strVal val="#ppt_x"/>
                                          </p:val>
                                        </p:tav>
                                      </p:tavLst>
                                    </p:anim>
                                    <p:anim calcmode="lin" valueType="num">
                                      <p:cBhvr additive="base">
                                        <p:cTn id="2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4"/>
                                        </p:tgtEl>
                                        <p:attrNameLst>
                                          <p:attrName>style.visibility</p:attrName>
                                        </p:attrNameLst>
                                      </p:cBhvr>
                                      <p:to>
                                        <p:strVal val="visible"/>
                                      </p:to>
                                    </p:set>
                                    <p:anim calcmode="lin" valueType="num">
                                      <p:cBhvr additive="base">
                                        <p:cTn id="29" dur="500" fill="hold"/>
                                        <p:tgtEl>
                                          <p:spTgt spid="74"/>
                                        </p:tgtEl>
                                        <p:attrNameLst>
                                          <p:attrName>ppt_x</p:attrName>
                                        </p:attrNameLst>
                                      </p:cBhvr>
                                      <p:tavLst>
                                        <p:tav tm="0">
                                          <p:val>
                                            <p:strVal val="0-#ppt_w/2"/>
                                          </p:val>
                                        </p:tav>
                                        <p:tav tm="100000">
                                          <p:val>
                                            <p:strVal val="#ppt_x"/>
                                          </p:val>
                                        </p:tav>
                                      </p:tavLst>
                                    </p:anim>
                                    <p:anim calcmode="lin" valueType="num">
                                      <p:cBhvr additive="base">
                                        <p:cTn id="30"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dissolv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 calcmode="lin" valueType="num">
                                      <p:cBhvr additive="base">
                                        <p:cTn id="40" dur="500" fill="hold"/>
                                        <p:tgtEl>
                                          <p:spTgt spid="75"/>
                                        </p:tgtEl>
                                        <p:attrNameLst>
                                          <p:attrName>ppt_x</p:attrName>
                                        </p:attrNameLst>
                                      </p:cBhvr>
                                      <p:tavLst>
                                        <p:tav tm="0">
                                          <p:val>
                                            <p:strVal val="0-#ppt_w/2"/>
                                          </p:val>
                                        </p:tav>
                                        <p:tav tm="100000">
                                          <p:val>
                                            <p:strVal val="#ppt_x"/>
                                          </p:val>
                                        </p:tav>
                                      </p:tavLst>
                                    </p:anim>
                                    <p:anim calcmode="lin" valueType="num">
                                      <p:cBhvr additive="base">
                                        <p:cTn id="41"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110"/>
                                        </p:tgtEl>
                                        <p:attrNameLst>
                                          <p:attrName>style.visibility</p:attrName>
                                        </p:attrNameLst>
                                      </p:cBhvr>
                                      <p:to>
                                        <p:strVal val="visible"/>
                                      </p:to>
                                    </p:set>
                                    <p:anim calcmode="lin" valueType="num">
                                      <p:cBhvr additive="base">
                                        <p:cTn id="46" dur="500" fill="hold"/>
                                        <p:tgtEl>
                                          <p:spTgt spid="110"/>
                                        </p:tgtEl>
                                        <p:attrNameLst>
                                          <p:attrName>ppt_x</p:attrName>
                                        </p:attrNameLst>
                                      </p:cBhvr>
                                      <p:tavLst>
                                        <p:tav tm="0">
                                          <p:val>
                                            <p:strVal val="1+#ppt_w/2"/>
                                          </p:val>
                                        </p:tav>
                                        <p:tav tm="100000">
                                          <p:val>
                                            <p:strVal val="#ppt_x"/>
                                          </p:val>
                                        </p:tav>
                                      </p:tavLst>
                                    </p:anim>
                                    <p:anim calcmode="lin" valueType="num">
                                      <p:cBhvr additive="base">
                                        <p:cTn id="47" dur="500" fill="hold"/>
                                        <p:tgtEl>
                                          <p:spTgt spid="11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0"/>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additive="base">
                                        <p:cTn id="52" dur="500" fill="hold"/>
                                        <p:tgtEl>
                                          <p:spTgt spid="76"/>
                                        </p:tgtEl>
                                        <p:attrNameLst>
                                          <p:attrName>ppt_x</p:attrName>
                                        </p:attrNameLst>
                                      </p:cBhvr>
                                      <p:tavLst>
                                        <p:tav tm="0">
                                          <p:val>
                                            <p:strVal val="#ppt_x"/>
                                          </p:val>
                                        </p:tav>
                                        <p:tav tm="100000">
                                          <p:val>
                                            <p:strVal val="#ppt_x"/>
                                          </p:val>
                                        </p:tav>
                                      </p:tavLst>
                                    </p:anim>
                                    <p:anim calcmode="lin" valueType="num">
                                      <p:cBhvr additive="base">
                                        <p:cTn id="53"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wipe(down)">
                                      <p:cBhvr>
                                        <p:cTn id="58" dur="500"/>
                                        <p:tgtEl>
                                          <p:spTgt spid="8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11"/>
                                        </p:tgtEl>
                                        <p:attrNameLst>
                                          <p:attrName>style.visibility</p:attrName>
                                        </p:attrNameLst>
                                      </p:cBhvr>
                                      <p:to>
                                        <p:strVal val="visible"/>
                                      </p:to>
                                    </p:set>
                                    <p:anim calcmode="lin" valueType="num">
                                      <p:cBhvr additive="base">
                                        <p:cTn id="63" dur="500" fill="hold"/>
                                        <p:tgtEl>
                                          <p:spTgt spid="111"/>
                                        </p:tgtEl>
                                        <p:attrNameLst>
                                          <p:attrName>ppt_x</p:attrName>
                                        </p:attrNameLst>
                                      </p:cBhvr>
                                      <p:tavLst>
                                        <p:tav tm="0">
                                          <p:val>
                                            <p:strVal val="#ppt_x"/>
                                          </p:val>
                                        </p:tav>
                                        <p:tav tm="100000">
                                          <p:val>
                                            <p:strVal val="#ppt_x"/>
                                          </p:val>
                                        </p:tav>
                                      </p:tavLst>
                                    </p:anim>
                                    <p:anim calcmode="lin" valueType="num">
                                      <p:cBhvr additive="base">
                                        <p:cTn id="64"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down)">
                                      <p:cBhvr>
                                        <p:cTn id="69" dur="500"/>
                                        <p:tgtEl>
                                          <p:spTgt spid="66"/>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112"/>
                                        </p:tgtEl>
                                        <p:attrNameLst>
                                          <p:attrName>style.visibility</p:attrName>
                                        </p:attrNameLst>
                                      </p:cBhvr>
                                      <p:to>
                                        <p:strVal val="visible"/>
                                      </p:to>
                                    </p:set>
                                    <p:anim calcmode="lin" valueType="num">
                                      <p:cBhvr additive="base">
                                        <p:cTn id="74" dur="500" fill="hold"/>
                                        <p:tgtEl>
                                          <p:spTgt spid="112"/>
                                        </p:tgtEl>
                                        <p:attrNameLst>
                                          <p:attrName>ppt_x</p:attrName>
                                        </p:attrNameLst>
                                      </p:cBhvr>
                                      <p:tavLst>
                                        <p:tav tm="0">
                                          <p:val>
                                            <p:strVal val="1+#ppt_w/2"/>
                                          </p:val>
                                        </p:tav>
                                        <p:tav tm="100000">
                                          <p:val>
                                            <p:strVal val="#ppt_x"/>
                                          </p:val>
                                        </p:tav>
                                      </p:tavLst>
                                    </p:anim>
                                    <p:anim calcmode="lin" valueType="num">
                                      <p:cBhvr additive="base">
                                        <p:cTn id="75" dur="500" fill="hold"/>
                                        <p:tgtEl>
                                          <p:spTgt spid="1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2"/>
                                        </p:tgtEl>
                                        <p:attrNameLst>
                                          <p:attrName>style.visibility</p:attrName>
                                        </p:attrNameLst>
                                      </p:cBhvr>
                                      <p:to>
                                        <p:strVal val="hidden"/>
                                      </p:to>
                                    </p:set>
                                  </p:sub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wipe(down)">
                                      <p:cBhvr>
                                        <p:cTn id="80" dur="500"/>
                                        <p:tgtEl>
                                          <p:spTgt spid="9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wipe(down)">
                                      <p:cBhvr>
                                        <p:cTn id="85" dur="500"/>
                                        <p:tgtEl>
                                          <p:spTgt spid="63"/>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113"/>
                                        </p:tgtEl>
                                        <p:attrNameLst>
                                          <p:attrName>style.visibility</p:attrName>
                                        </p:attrNameLst>
                                      </p:cBhvr>
                                      <p:to>
                                        <p:strVal val="visible"/>
                                      </p:to>
                                    </p:set>
                                    <p:anim calcmode="lin" valueType="num">
                                      <p:cBhvr additive="base">
                                        <p:cTn id="90" dur="500" fill="hold"/>
                                        <p:tgtEl>
                                          <p:spTgt spid="113"/>
                                        </p:tgtEl>
                                        <p:attrNameLst>
                                          <p:attrName>ppt_x</p:attrName>
                                        </p:attrNameLst>
                                      </p:cBhvr>
                                      <p:tavLst>
                                        <p:tav tm="0">
                                          <p:val>
                                            <p:strVal val="#ppt_x"/>
                                          </p:val>
                                        </p:tav>
                                        <p:tav tm="100000">
                                          <p:val>
                                            <p:strVal val="#ppt_x"/>
                                          </p:val>
                                        </p:tav>
                                      </p:tavLst>
                                    </p:anim>
                                    <p:anim calcmode="lin" valueType="num">
                                      <p:cBhvr additive="base">
                                        <p:cTn id="91" dur="500" fill="hold"/>
                                        <p:tgtEl>
                                          <p:spTgt spid="11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13"/>
                                        </p:tgtEl>
                                        <p:attrNameLst>
                                          <p:attrName>style.visibility</p:attrName>
                                        </p:attrNameLst>
                                      </p:cBhvr>
                                      <p:to>
                                        <p:strVal val="hidden"/>
                                      </p:to>
                                    </p:set>
                                  </p:subTnLst>
                                </p:cTn>
                              </p:par>
                              <p:par>
                                <p:cTn id="92" presetID="2" presetClass="entr" presetSubtype="4" fill="hold" grpId="0" nodeType="withEffect">
                                  <p:stCondLst>
                                    <p:cond delay="0"/>
                                  </p:stCondLst>
                                  <p:childTnLst>
                                    <p:set>
                                      <p:cBhvr>
                                        <p:cTn id="93" dur="1" fill="hold">
                                          <p:stCondLst>
                                            <p:cond delay="0"/>
                                          </p:stCondLst>
                                        </p:cTn>
                                        <p:tgtEl>
                                          <p:spTgt spid="114"/>
                                        </p:tgtEl>
                                        <p:attrNameLst>
                                          <p:attrName>style.visibility</p:attrName>
                                        </p:attrNameLst>
                                      </p:cBhvr>
                                      <p:to>
                                        <p:strVal val="visible"/>
                                      </p:to>
                                    </p:set>
                                    <p:anim calcmode="lin" valueType="num">
                                      <p:cBhvr additive="base">
                                        <p:cTn id="94" dur="500" fill="hold"/>
                                        <p:tgtEl>
                                          <p:spTgt spid="114"/>
                                        </p:tgtEl>
                                        <p:attrNameLst>
                                          <p:attrName>ppt_x</p:attrName>
                                        </p:attrNameLst>
                                      </p:cBhvr>
                                      <p:tavLst>
                                        <p:tav tm="0">
                                          <p:val>
                                            <p:strVal val="#ppt_x"/>
                                          </p:val>
                                        </p:tav>
                                        <p:tav tm="100000">
                                          <p:val>
                                            <p:strVal val="#ppt_x"/>
                                          </p:val>
                                        </p:tav>
                                      </p:tavLst>
                                    </p:anim>
                                    <p:anim calcmode="lin" valueType="num">
                                      <p:cBhvr additive="base">
                                        <p:cTn id="95" dur="500" fill="hold"/>
                                        <p:tgtEl>
                                          <p:spTgt spid="11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14"/>
                                        </p:tgtEl>
                                        <p:attrNameLst>
                                          <p:attrName>style.visibility</p:attrName>
                                        </p:attrNameLst>
                                      </p:cBhvr>
                                      <p:to>
                                        <p:strVal val="hidden"/>
                                      </p:to>
                                    </p:set>
                                  </p:subTnLst>
                                </p:cTn>
                              </p:par>
                              <p:par>
                                <p:cTn id="96" presetID="2" presetClass="entr" presetSubtype="4" fill="hold" grpId="0" nodeType="withEffect">
                                  <p:stCondLst>
                                    <p:cond delay="0"/>
                                  </p:stCondLst>
                                  <p:childTnLst>
                                    <p:set>
                                      <p:cBhvr>
                                        <p:cTn id="97" dur="1" fill="hold">
                                          <p:stCondLst>
                                            <p:cond delay="0"/>
                                          </p:stCondLst>
                                        </p:cTn>
                                        <p:tgtEl>
                                          <p:spTgt spid="115"/>
                                        </p:tgtEl>
                                        <p:attrNameLst>
                                          <p:attrName>style.visibility</p:attrName>
                                        </p:attrNameLst>
                                      </p:cBhvr>
                                      <p:to>
                                        <p:strVal val="visible"/>
                                      </p:to>
                                    </p:set>
                                    <p:anim calcmode="lin" valueType="num">
                                      <p:cBhvr additive="base">
                                        <p:cTn id="98" dur="500" fill="hold"/>
                                        <p:tgtEl>
                                          <p:spTgt spid="115"/>
                                        </p:tgtEl>
                                        <p:attrNameLst>
                                          <p:attrName>ppt_x</p:attrName>
                                        </p:attrNameLst>
                                      </p:cBhvr>
                                      <p:tavLst>
                                        <p:tav tm="0">
                                          <p:val>
                                            <p:strVal val="#ppt_x"/>
                                          </p:val>
                                        </p:tav>
                                        <p:tav tm="100000">
                                          <p:val>
                                            <p:strVal val="#ppt_x"/>
                                          </p:val>
                                        </p:tav>
                                      </p:tavLst>
                                    </p:anim>
                                    <p:anim calcmode="lin" valueType="num">
                                      <p:cBhvr additive="base">
                                        <p:cTn id="99" dur="500" fill="hold"/>
                                        <p:tgtEl>
                                          <p:spTgt spid="11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15"/>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5" presetClass="entr" presetSubtype="10" fill="hold" grpId="0" nodeType="clickEffect">
                                  <p:stCondLst>
                                    <p:cond delay="0"/>
                                  </p:stCondLst>
                                  <p:childTnLst>
                                    <p:set>
                                      <p:cBhvr>
                                        <p:cTn id="103" dur="1" fill="hold">
                                          <p:stCondLst>
                                            <p:cond delay="0"/>
                                          </p:stCondLst>
                                        </p:cTn>
                                        <p:tgtEl>
                                          <p:spTgt spid="116"/>
                                        </p:tgtEl>
                                        <p:attrNameLst>
                                          <p:attrName>style.visibility</p:attrName>
                                        </p:attrNameLst>
                                      </p:cBhvr>
                                      <p:to>
                                        <p:strVal val="visible"/>
                                      </p:to>
                                    </p:set>
                                    <p:animEffect transition="in" filter="checkerboard(across)">
                                      <p:cBhvr>
                                        <p:cTn id="104" dur="500"/>
                                        <p:tgtEl>
                                          <p:spTgt spid="11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89"/>
                                        </p:tgtEl>
                                        <p:attrNameLst>
                                          <p:attrName>style.visibility</p:attrName>
                                        </p:attrNameLst>
                                      </p:cBhvr>
                                      <p:to>
                                        <p:strVal val="visible"/>
                                      </p:to>
                                    </p:set>
                                    <p:animEffect transition="in" filter="wipe(down)">
                                      <p:cBhvr>
                                        <p:cTn id="109" dur="500"/>
                                        <p:tgtEl>
                                          <p:spTgt spid="8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wipe(down)">
                                      <p:cBhvr>
                                        <p:cTn id="114" dur="5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80"/>
                                        </p:tgtEl>
                                        <p:attrNameLst>
                                          <p:attrName>style.visibility</p:attrName>
                                        </p:attrNameLst>
                                      </p:cBhvr>
                                      <p:to>
                                        <p:strVal val="visible"/>
                                      </p:to>
                                    </p:set>
                                    <p:animEffect transition="in" filter="wipe(left)">
                                      <p:cBhvr>
                                        <p:cTn id="119" dur="500"/>
                                        <p:tgtEl>
                                          <p:spTgt spid="80"/>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wipe(left)">
                                      <p:cBhvr>
                                        <p:cTn id="124" dur="500"/>
                                        <p:tgtEl>
                                          <p:spTgt spid="6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98"/>
                                        </p:tgtEl>
                                        <p:attrNameLst>
                                          <p:attrName>style.visibility</p:attrName>
                                        </p:attrNameLst>
                                      </p:cBhvr>
                                      <p:to>
                                        <p:strVal val="visible"/>
                                      </p:to>
                                    </p:set>
                                    <p:animEffect transition="in" filter="wipe(down)">
                                      <p:cBhvr>
                                        <p:cTn id="129" dur="500"/>
                                        <p:tgtEl>
                                          <p:spTgt spid="98"/>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nodeType="click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wipe(down)">
                                      <p:cBhvr>
                                        <p:cTn id="134" dur="500"/>
                                        <p:tgtEl>
                                          <p:spTgt spid="69"/>
                                        </p:tgtEl>
                                      </p:cBhvr>
                                    </p:animEffect>
                                  </p:childTnLst>
                                </p:cTn>
                              </p:par>
                            </p:childTnLst>
                          </p:cTn>
                        </p:par>
                      </p:childTnLst>
                    </p:cTn>
                  </p:par>
                  <p:par>
                    <p:cTn id="135" fill="hold">
                      <p:stCondLst>
                        <p:cond delay="indefinite"/>
                      </p:stCondLst>
                      <p:childTnLst>
                        <p:par>
                          <p:cTn id="136" fill="hold">
                            <p:stCondLst>
                              <p:cond delay="0"/>
                            </p:stCondLst>
                            <p:childTnLst>
                              <p:par>
                                <p:cTn id="137" presetID="5" presetClass="entr" presetSubtype="10" fill="hold" grpId="0" nodeType="clickEffect">
                                  <p:stCondLst>
                                    <p:cond delay="0"/>
                                  </p:stCondLst>
                                  <p:childTnLst>
                                    <p:set>
                                      <p:cBhvr>
                                        <p:cTn id="138" dur="1" fill="hold">
                                          <p:stCondLst>
                                            <p:cond delay="0"/>
                                          </p:stCondLst>
                                        </p:cTn>
                                        <p:tgtEl>
                                          <p:spTgt spid="117"/>
                                        </p:tgtEl>
                                        <p:attrNameLst>
                                          <p:attrName>style.visibility</p:attrName>
                                        </p:attrNameLst>
                                      </p:cBhvr>
                                      <p:to>
                                        <p:strVal val="visible"/>
                                      </p:to>
                                    </p:set>
                                    <p:animEffect transition="in" filter="checkerboard(across)">
                                      <p:cBhvr>
                                        <p:cTn id="139" dur="500"/>
                                        <p:tgtEl>
                                          <p:spTgt spid="11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77"/>
                                        </p:tgtEl>
                                        <p:attrNameLst>
                                          <p:attrName>style.visibility</p:attrName>
                                        </p:attrNameLst>
                                      </p:cBhvr>
                                      <p:to>
                                        <p:strVal val="visible"/>
                                      </p:to>
                                    </p:set>
                                    <p:animEffect transition="in" filter="wipe(left)">
                                      <p:cBhvr>
                                        <p:cTn id="144" dur="500"/>
                                        <p:tgtEl>
                                          <p:spTgt spid="77"/>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57"/>
                                        </p:tgtEl>
                                        <p:attrNameLst>
                                          <p:attrName>style.visibility</p:attrName>
                                        </p:attrNameLst>
                                      </p:cBhvr>
                                      <p:to>
                                        <p:strVal val="visible"/>
                                      </p:to>
                                    </p:set>
                                    <p:animEffect transition="in" filter="wipe(left)">
                                      <p:cBhvr>
                                        <p:cTn id="149" dur="500"/>
                                        <p:tgtEl>
                                          <p:spTgt spid="57"/>
                                        </p:tgtEl>
                                      </p:cBhvr>
                                    </p:animEffect>
                                  </p:childTnLst>
                                </p:cTn>
                              </p:par>
                            </p:childTnLst>
                          </p:cTn>
                        </p:par>
                      </p:childTnLst>
                    </p:cTn>
                  </p:par>
                  <p:par>
                    <p:cTn id="150" fill="hold">
                      <p:stCondLst>
                        <p:cond delay="indefinite"/>
                      </p:stCondLst>
                      <p:childTnLst>
                        <p:par>
                          <p:cTn id="151" fill="hold">
                            <p:stCondLst>
                              <p:cond delay="0"/>
                            </p:stCondLst>
                            <p:childTnLst>
                              <p:par>
                                <p:cTn id="152" presetID="5" presetClass="entr" presetSubtype="10" fill="hold" grpId="0" nodeType="clickEffect">
                                  <p:stCondLst>
                                    <p:cond delay="0"/>
                                  </p:stCondLst>
                                  <p:childTnLst>
                                    <p:set>
                                      <p:cBhvr>
                                        <p:cTn id="153" dur="1" fill="hold">
                                          <p:stCondLst>
                                            <p:cond delay="0"/>
                                          </p:stCondLst>
                                        </p:cTn>
                                        <p:tgtEl>
                                          <p:spTgt spid="118"/>
                                        </p:tgtEl>
                                        <p:attrNameLst>
                                          <p:attrName>style.visibility</p:attrName>
                                        </p:attrNameLst>
                                      </p:cBhvr>
                                      <p:to>
                                        <p:strVal val="visible"/>
                                      </p:to>
                                    </p:set>
                                    <p:animEffect transition="in" filter="checkerboard(across)">
                                      <p:cBhvr>
                                        <p:cTn id="154" dur="500"/>
                                        <p:tgtEl>
                                          <p:spTgt spid="118"/>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86"/>
                                        </p:tgtEl>
                                        <p:attrNameLst>
                                          <p:attrName>style.visibility</p:attrName>
                                        </p:attrNameLst>
                                      </p:cBhvr>
                                      <p:to>
                                        <p:strVal val="visible"/>
                                      </p:to>
                                    </p:set>
                                    <p:animEffect transition="in" filter="wipe(down)">
                                      <p:cBhvr>
                                        <p:cTn id="159" dur="500"/>
                                        <p:tgtEl>
                                          <p:spTgt spid="86"/>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107"/>
                                        </p:tgtEl>
                                        <p:attrNameLst>
                                          <p:attrName>style.visibility</p:attrName>
                                        </p:attrNameLst>
                                      </p:cBhvr>
                                      <p:to>
                                        <p:strVal val="visible"/>
                                      </p:to>
                                    </p:set>
                                    <p:animEffect transition="in" filter="wipe(left)">
                                      <p:cBhvr>
                                        <p:cTn id="164" dur="500"/>
                                        <p:tgtEl>
                                          <p:spTgt spid="107"/>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101"/>
                                        </p:tgtEl>
                                        <p:attrNameLst>
                                          <p:attrName>style.visibility</p:attrName>
                                        </p:attrNameLst>
                                      </p:cBhvr>
                                      <p:to>
                                        <p:strVal val="visible"/>
                                      </p:to>
                                    </p:set>
                                    <p:animEffect transition="in" filter="wipe(left)">
                                      <p:cBhvr>
                                        <p:cTn id="169" dur="500"/>
                                        <p:tgtEl>
                                          <p:spTgt spid="101"/>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42"/>
                                        </p:tgtEl>
                                        <p:attrNameLst>
                                          <p:attrName>style.visibility</p:attrName>
                                        </p:attrNameLst>
                                      </p:cBhvr>
                                      <p:to>
                                        <p:strVal val="visible"/>
                                      </p:to>
                                    </p:set>
                                    <p:animEffect transition="in" filter="wipe(left)">
                                      <p:cBhvr>
                                        <p:cTn id="174" dur="500"/>
                                        <p:tgtEl>
                                          <p:spTgt spid="4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nodeType="clickEffect">
                                  <p:stCondLst>
                                    <p:cond delay="0"/>
                                  </p:stCondLst>
                                  <p:childTnLst>
                                    <p:set>
                                      <p:cBhvr>
                                        <p:cTn id="178" dur="1" fill="hold">
                                          <p:stCondLst>
                                            <p:cond delay="0"/>
                                          </p:stCondLst>
                                        </p:cTn>
                                        <p:tgtEl>
                                          <p:spTgt spid="104"/>
                                        </p:tgtEl>
                                        <p:attrNameLst>
                                          <p:attrName>style.visibility</p:attrName>
                                        </p:attrNameLst>
                                      </p:cBhvr>
                                      <p:to>
                                        <p:strVal val="visible"/>
                                      </p:to>
                                    </p:set>
                                    <p:animEffect transition="in" filter="wipe(down)">
                                      <p:cBhvr>
                                        <p:cTn id="179" dur="500"/>
                                        <p:tgtEl>
                                          <p:spTgt spid="10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nodeType="clickEffect">
                                  <p:stCondLst>
                                    <p:cond delay="0"/>
                                  </p:stCondLst>
                                  <p:childTnLst>
                                    <p:set>
                                      <p:cBhvr>
                                        <p:cTn id="183" dur="1" fill="hold">
                                          <p:stCondLst>
                                            <p:cond delay="0"/>
                                          </p:stCondLst>
                                        </p:cTn>
                                        <p:tgtEl>
                                          <p:spTgt spid="92"/>
                                        </p:tgtEl>
                                        <p:attrNameLst>
                                          <p:attrName>style.visibility</p:attrName>
                                        </p:attrNameLst>
                                      </p:cBhvr>
                                      <p:to>
                                        <p:strVal val="visible"/>
                                      </p:to>
                                    </p:set>
                                    <p:animEffect transition="in" filter="wipe(down)">
                                      <p:cBhvr>
                                        <p:cTn id="18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2" grpId="0" animBg="1"/>
      <p:bldP spid="73" grpId="0" animBg="1"/>
      <p:bldP spid="74" grpId="0"/>
      <p:bldP spid="75" grpId="0"/>
      <p:bldP spid="76" grpId="0"/>
      <p:bldP spid="110" grpId="0" animBg="1"/>
      <p:bldP spid="111" grpId="0"/>
      <p:bldP spid="112" grpId="0" animBg="1"/>
      <p:bldP spid="113" grpId="0" animBg="1"/>
      <p:bldP spid="114" grpId="0" animBg="1"/>
      <p:bldP spid="115" grpId="0" animBg="1"/>
      <p:bldP spid="116" grpId="0" animBg="1"/>
      <p:bldP spid="117" grpId="0" animBg="1"/>
      <p:bldP spid="1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77334" y="1594531"/>
            <a:ext cx="8596668" cy="3880773"/>
          </a:xfrm>
        </p:spPr>
        <p:txBody>
          <a:bodyPr/>
          <a:lstStyle/>
          <a:p>
            <a:r>
              <a:rPr lang="id-ID" dirty="0"/>
              <a:t>Perhatikan bahwa mungkin ada beberapa pohon rentang minimum berbeda untuk suatu graf tertentu.</a:t>
            </a:r>
          </a:p>
          <a:p>
            <a:endParaRPr lang="id-ID" dirty="0"/>
          </a:p>
          <a:p>
            <a:r>
              <a:rPr lang="id-ID" dirty="0"/>
              <a:t>Akan tetapi semua pohon rentang minimum mempunyai total bobot yang sama.</a:t>
            </a:r>
          </a:p>
          <a:p>
            <a:endParaRPr lang="id-ID" dirty="0"/>
          </a:p>
          <a:p>
            <a:r>
              <a:rPr lang="id-ID" dirty="0"/>
              <a:t>Seperti misalnya pada Contoh 8.11, jika pada langkah terakhir ditambahkan garis e</a:t>
            </a:r>
            <a:r>
              <a:rPr lang="id-ID" baseline="-25000" dirty="0"/>
              <a:t>5</a:t>
            </a:r>
            <a:r>
              <a:rPr lang="id-ID" dirty="0"/>
              <a:t> (bukan e</a:t>
            </a:r>
            <a:r>
              <a:rPr lang="id-ID" baseline="-25000" dirty="0"/>
              <a:t>10</a:t>
            </a:r>
            <a:r>
              <a:rPr lang="id-ID" dirty="0"/>
              <a:t> seperti pada penyelesaian Contoh 8.11) maka didapatkan pohon rentang minimum yang berbeda, tetapi dengan bobot total yang sama, yaitu 52.</a:t>
            </a:r>
          </a:p>
        </p:txBody>
      </p:sp>
    </p:spTree>
    <p:extLst>
      <p:ext uri="{BB962C8B-B14F-4D97-AF65-F5344CB8AC3E}">
        <p14:creationId xmlns:p14="http://schemas.microsoft.com/office/powerpoint/2010/main" val="2117761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8.2.2 Algoritma Prim</a:t>
            </a:r>
          </a:p>
        </p:txBody>
      </p:sp>
      <p:pic>
        <p:nvPicPr>
          <p:cNvPr id="2" name="Picture 1"/>
          <p:cNvPicPr>
            <a:picLocks noChangeAspect="1"/>
          </p:cNvPicPr>
          <p:nvPr/>
        </p:nvPicPr>
        <p:blipFill>
          <a:blip r:embed="rId2"/>
          <a:stretch>
            <a:fillRect/>
          </a:stretch>
        </p:blipFill>
        <p:spPr>
          <a:xfrm>
            <a:off x="677334" y="1810474"/>
            <a:ext cx="7199088" cy="4282082"/>
          </a:xfrm>
          <a:prstGeom prst="rect">
            <a:avLst/>
          </a:prstGeom>
        </p:spPr>
      </p:pic>
    </p:spTree>
    <p:extLst>
      <p:ext uri="{BB962C8B-B14F-4D97-AF65-F5344CB8AC3E}">
        <p14:creationId xmlns:p14="http://schemas.microsoft.com/office/powerpoint/2010/main" val="3333477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12799" y="807650"/>
            <a:ext cx="7228116" cy="5160694"/>
            <a:chOff x="3991351" y="2132073"/>
            <a:chExt cx="4209297" cy="3005334"/>
          </a:xfrm>
        </p:grpSpPr>
        <p:pic>
          <p:nvPicPr>
            <p:cNvPr id="2" name="Picture 1"/>
            <p:cNvPicPr>
              <a:picLocks noChangeAspect="1"/>
            </p:cNvPicPr>
            <p:nvPr/>
          </p:nvPicPr>
          <p:blipFill>
            <a:blip r:embed="rId2"/>
            <a:stretch>
              <a:fillRect/>
            </a:stretch>
          </p:blipFill>
          <p:spPr>
            <a:xfrm>
              <a:off x="3991351" y="2132073"/>
              <a:ext cx="4209297" cy="2593853"/>
            </a:xfrm>
            <a:prstGeom prst="rect">
              <a:avLst/>
            </a:prstGeom>
          </p:spPr>
        </p:pic>
        <p:pic>
          <p:nvPicPr>
            <p:cNvPr id="3" name="Picture 2"/>
            <p:cNvPicPr>
              <a:picLocks noChangeAspect="1"/>
            </p:cNvPicPr>
            <p:nvPr/>
          </p:nvPicPr>
          <p:blipFill>
            <a:blip r:embed="rId3"/>
            <a:stretch>
              <a:fillRect/>
            </a:stretch>
          </p:blipFill>
          <p:spPr>
            <a:xfrm>
              <a:off x="4282220" y="4725926"/>
              <a:ext cx="2234189" cy="411481"/>
            </a:xfrm>
            <a:prstGeom prst="rect">
              <a:avLst/>
            </a:prstGeom>
          </p:spPr>
        </p:pic>
      </p:grpSp>
    </p:spTree>
    <p:extLst>
      <p:ext uri="{BB962C8B-B14F-4D97-AF65-F5344CB8AC3E}">
        <p14:creationId xmlns:p14="http://schemas.microsoft.com/office/powerpoint/2010/main" val="3653228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8.1.1 Graf</a:t>
            </a:r>
          </a:p>
        </p:txBody>
      </p:sp>
      <p:sp>
        <p:nvSpPr>
          <p:cNvPr id="5" name="Content Placeholder 4"/>
          <p:cNvSpPr>
            <a:spLocks noGrp="1"/>
          </p:cNvSpPr>
          <p:nvPr>
            <p:ph idx="1"/>
          </p:nvPr>
        </p:nvSpPr>
        <p:spPr>
          <a:xfrm>
            <a:off x="677334" y="2046514"/>
            <a:ext cx="8596668" cy="4470400"/>
          </a:xfrm>
        </p:spPr>
        <p:txBody>
          <a:bodyPr/>
          <a:lstStyle/>
          <a:p>
            <a:r>
              <a:rPr lang="id-ID" dirty="0"/>
              <a:t>Suatu graf G terdiri dari 2 himpunan yang berhingga, yaitu himpunan titik-titik tidak kosong (simbol V(G)) dan himpunan garis-garis (simbol E(G)).</a:t>
            </a:r>
          </a:p>
          <a:p>
            <a:r>
              <a:rPr lang="id-ID" dirty="0"/>
              <a:t>Setiap garis berhubungan dengan satu atau dua titik. Titik-titik ini disebut </a:t>
            </a:r>
            <a:r>
              <a:rPr lang="id-ID" b="1" dirty="0">
                <a:solidFill>
                  <a:srgbClr val="FF0000"/>
                </a:solidFill>
              </a:rPr>
              <a:t>Titik Ujung</a:t>
            </a:r>
          </a:p>
          <a:p>
            <a:r>
              <a:rPr lang="id-ID" dirty="0"/>
              <a:t>Garis yang hanya berhubungan dengan satu titik ujung disebut </a:t>
            </a:r>
            <a:r>
              <a:rPr lang="id-ID" b="1" dirty="0">
                <a:solidFill>
                  <a:srgbClr val="FF0000"/>
                </a:solidFill>
              </a:rPr>
              <a:t>Loop</a:t>
            </a:r>
          </a:p>
          <a:p>
            <a:r>
              <a:rPr lang="id-ID" dirty="0"/>
              <a:t>Dua garis berbeda yang menghubungkan titik yang sama disebut </a:t>
            </a:r>
            <a:r>
              <a:rPr lang="id-ID" b="1" dirty="0">
                <a:solidFill>
                  <a:srgbClr val="FF0000"/>
                </a:solidFill>
              </a:rPr>
              <a:t>Garis Paralel</a:t>
            </a:r>
          </a:p>
          <a:p>
            <a:r>
              <a:rPr lang="id-ID" dirty="0"/>
              <a:t>Dua titik dikatakan </a:t>
            </a:r>
            <a:r>
              <a:rPr lang="id-ID" b="1" dirty="0">
                <a:solidFill>
                  <a:srgbClr val="FF0000"/>
                </a:solidFill>
              </a:rPr>
              <a:t>berhubungan</a:t>
            </a:r>
            <a:r>
              <a:rPr lang="id-ID" b="1" dirty="0"/>
              <a:t> </a:t>
            </a:r>
            <a:r>
              <a:rPr lang="id-ID" dirty="0"/>
              <a:t>(adjacent) jika ada garis yang menghubungkan keduanya.</a:t>
            </a:r>
          </a:p>
          <a:p>
            <a:r>
              <a:rPr lang="id-ID" dirty="0"/>
              <a:t>Titik yang tidak mempunyai garis yang berhubungan dengannya disebut </a:t>
            </a:r>
            <a:r>
              <a:rPr lang="id-ID" b="1" dirty="0">
                <a:solidFill>
                  <a:srgbClr val="FF0000"/>
                </a:solidFill>
              </a:rPr>
              <a:t>Titik</a:t>
            </a:r>
            <a:r>
              <a:rPr lang="id-ID" b="1" dirty="0"/>
              <a:t> </a:t>
            </a:r>
            <a:r>
              <a:rPr lang="id-ID" b="1" dirty="0">
                <a:solidFill>
                  <a:srgbClr val="FF0000"/>
                </a:solidFill>
              </a:rPr>
              <a:t>Terasing</a:t>
            </a:r>
            <a:r>
              <a:rPr lang="id-ID" b="1" dirty="0"/>
              <a:t> </a:t>
            </a:r>
            <a:r>
              <a:rPr lang="id-ID" dirty="0"/>
              <a:t>(Isolating Point)</a:t>
            </a:r>
          </a:p>
          <a:p>
            <a:r>
              <a:rPr lang="id-ID" dirty="0"/>
              <a:t>Graf yang tidak mempunyai titik (sehingga tidak mempunyai garis) disebut </a:t>
            </a:r>
            <a:r>
              <a:rPr lang="id-ID" b="1" dirty="0">
                <a:solidFill>
                  <a:srgbClr val="FF0000"/>
                </a:solidFill>
              </a:rPr>
              <a:t>Graf Kosong</a:t>
            </a:r>
            <a:endParaRPr lang="id-ID" dirty="0">
              <a:solidFill>
                <a:srgbClr val="FF0000"/>
              </a:solidFill>
            </a:endParaRPr>
          </a:p>
        </p:txBody>
      </p:sp>
    </p:spTree>
    <p:extLst>
      <p:ext uri="{BB962C8B-B14F-4D97-AF65-F5344CB8AC3E}">
        <p14:creationId xmlns:p14="http://schemas.microsoft.com/office/powerpoint/2010/main" val="2410420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id-ID" dirty="0"/>
              <a:t>Algoritma Prim mungkin menghasilkan pohon rentang yang berbeda dengan pohon rentang yang dihasilkan melalui algoritma Kruskall. </a:t>
            </a:r>
          </a:p>
          <a:p>
            <a:endParaRPr lang="id-ID" dirty="0"/>
          </a:p>
          <a:p>
            <a:r>
              <a:rPr lang="id-ID" dirty="0"/>
              <a:t>Tetapi pohon rentang yang dihasilkan oleh kedua algoritma tersebut merupakan pohon rentang minimum yang mempunyai jumlah bobot yang sama.</a:t>
            </a:r>
          </a:p>
        </p:txBody>
      </p:sp>
    </p:spTree>
    <p:extLst>
      <p:ext uri="{BB962C8B-B14F-4D97-AF65-F5344CB8AC3E}">
        <p14:creationId xmlns:p14="http://schemas.microsoft.com/office/powerpoint/2010/main" val="1155075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8.12</a:t>
            </a:r>
          </a:p>
        </p:txBody>
      </p:sp>
      <p:sp>
        <p:nvSpPr>
          <p:cNvPr id="5" name="Content Placeholder 4"/>
          <p:cNvSpPr>
            <a:spLocks noGrp="1"/>
          </p:cNvSpPr>
          <p:nvPr>
            <p:ph idx="1"/>
          </p:nvPr>
        </p:nvSpPr>
        <p:spPr>
          <a:xfrm>
            <a:off x="677334" y="2160589"/>
            <a:ext cx="8596668" cy="901925"/>
          </a:xfrm>
        </p:spPr>
        <p:txBody>
          <a:bodyPr/>
          <a:lstStyle/>
          <a:p>
            <a:r>
              <a:rPr lang="id-ID" dirty="0"/>
              <a:t>Gunakan algoritma Prim untuk mencari pohon rentang minimum Contoh 8.3, dimulai dari titik v</a:t>
            </a:r>
            <a:r>
              <a:rPr lang="id-ID" baseline="-25000" dirty="0"/>
              <a:t>1</a:t>
            </a:r>
          </a:p>
        </p:txBody>
      </p:sp>
    </p:spTree>
    <p:extLst>
      <p:ext uri="{BB962C8B-B14F-4D97-AF65-F5344CB8AC3E}">
        <p14:creationId xmlns:p14="http://schemas.microsoft.com/office/powerpoint/2010/main" val="2137131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2"/>
          <p:cNvSpPr txBox="1">
            <a:spLocks noChangeArrowheads="1"/>
          </p:cNvSpPr>
          <p:nvPr/>
        </p:nvSpPr>
        <p:spPr bwMode="auto">
          <a:xfrm>
            <a:off x="2071908" y="994218"/>
            <a:ext cx="7315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Narrow" pitchFamily="34" charset="0"/>
              </a:defRPr>
            </a:lvl2pPr>
            <a:lvl3pPr algn="ctr" rtl="0" eaLnBrk="0" fontAlgn="base" hangingPunct="0">
              <a:spcBef>
                <a:spcPct val="0"/>
              </a:spcBef>
              <a:spcAft>
                <a:spcPct val="0"/>
              </a:spcAft>
              <a:defRPr sz="4400">
                <a:solidFill>
                  <a:schemeClr val="tx2"/>
                </a:solidFill>
                <a:latin typeface="Arial Narrow" pitchFamily="34" charset="0"/>
              </a:defRPr>
            </a:lvl3pPr>
            <a:lvl4pPr algn="ctr" rtl="0" eaLnBrk="0" fontAlgn="base" hangingPunct="0">
              <a:spcBef>
                <a:spcPct val="0"/>
              </a:spcBef>
              <a:spcAft>
                <a:spcPct val="0"/>
              </a:spcAft>
              <a:defRPr sz="4400">
                <a:solidFill>
                  <a:schemeClr val="tx2"/>
                </a:solidFill>
                <a:latin typeface="Arial Narrow" pitchFamily="34" charset="0"/>
              </a:defRPr>
            </a:lvl4pPr>
            <a:lvl5pPr algn="ctr" rtl="0" eaLnBrk="0" fontAlgn="base" hangingPunct="0">
              <a:spcBef>
                <a:spcPct val="0"/>
              </a:spcBef>
              <a:spcAft>
                <a:spcPct val="0"/>
              </a:spcAft>
              <a:defRPr sz="4400">
                <a:solidFill>
                  <a:schemeClr val="tx2"/>
                </a:solidFill>
                <a:latin typeface="Arial Narrow" pitchFamily="34" charset="0"/>
              </a:defRPr>
            </a:lvl5pPr>
            <a:lvl6pPr marL="457200" algn="ctr" rtl="0" fontAlgn="base">
              <a:spcBef>
                <a:spcPct val="0"/>
              </a:spcBef>
              <a:spcAft>
                <a:spcPct val="0"/>
              </a:spcAft>
              <a:defRPr sz="4400">
                <a:solidFill>
                  <a:schemeClr val="tx2"/>
                </a:solidFill>
                <a:latin typeface="Arial Narrow" pitchFamily="34" charset="0"/>
              </a:defRPr>
            </a:lvl6pPr>
            <a:lvl7pPr marL="914400" algn="ctr" rtl="0" fontAlgn="base">
              <a:spcBef>
                <a:spcPct val="0"/>
              </a:spcBef>
              <a:spcAft>
                <a:spcPct val="0"/>
              </a:spcAft>
              <a:defRPr sz="4400">
                <a:solidFill>
                  <a:schemeClr val="tx2"/>
                </a:solidFill>
                <a:latin typeface="Arial Narrow" pitchFamily="34" charset="0"/>
              </a:defRPr>
            </a:lvl7pPr>
            <a:lvl8pPr marL="1371600" algn="ctr" rtl="0" fontAlgn="base">
              <a:spcBef>
                <a:spcPct val="0"/>
              </a:spcBef>
              <a:spcAft>
                <a:spcPct val="0"/>
              </a:spcAft>
              <a:defRPr sz="4400">
                <a:solidFill>
                  <a:schemeClr val="tx2"/>
                </a:solidFill>
                <a:latin typeface="Arial Narrow" pitchFamily="34" charset="0"/>
              </a:defRPr>
            </a:lvl8pPr>
            <a:lvl9pPr marL="1828800" algn="ctr" rtl="0" fontAlgn="base">
              <a:spcBef>
                <a:spcPct val="0"/>
              </a:spcBef>
              <a:spcAft>
                <a:spcPct val="0"/>
              </a:spcAft>
              <a:defRPr sz="4400">
                <a:solidFill>
                  <a:schemeClr val="tx2"/>
                </a:solidFill>
                <a:latin typeface="Arial Narrow" pitchFamily="34" charset="0"/>
              </a:defRPr>
            </a:lvl9pPr>
          </a:lstStyle>
          <a:p>
            <a:pPr algn="r" defTabSz="914400" eaLnBrk="1" hangingPunct="1"/>
            <a:r>
              <a:rPr lang="en-US" altLang="id-ID" sz="2800" b="1" kern="0">
                <a:solidFill>
                  <a:srgbClr val="FF0000"/>
                </a:solidFill>
                <a:latin typeface="Arial" panose="020B0604020202020204" pitchFamily="34" charset="0"/>
              </a:rPr>
              <a:t>Contoh  8.12</a:t>
            </a:r>
            <a:br>
              <a:rPr lang="en-US" altLang="id-ID" sz="2800" b="1" kern="0">
                <a:solidFill>
                  <a:srgbClr val="FF0000"/>
                </a:solidFill>
                <a:latin typeface="Arial" panose="020B0604020202020204" pitchFamily="34" charset="0"/>
              </a:rPr>
            </a:br>
            <a:r>
              <a:rPr lang="en-US" altLang="id-ID" sz="2800" b="1" kern="0">
                <a:solidFill>
                  <a:srgbClr val="FF0000"/>
                </a:solidFill>
                <a:latin typeface="Arial" panose="020B0604020202020204" pitchFamily="34" charset="0"/>
              </a:rPr>
              <a:t>Pohon Rentang Min</a:t>
            </a:r>
            <a:br>
              <a:rPr lang="en-US" altLang="id-ID" sz="2800" b="1" kern="0">
                <a:solidFill>
                  <a:srgbClr val="FF0000"/>
                </a:solidFill>
                <a:latin typeface="Arial" panose="020B0604020202020204" pitchFamily="34" charset="0"/>
              </a:rPr>
            </a:br>
            <a:r>
              <a:rPr lang="en-US" altLang="id-ID" sz="2800" b="1" kern="0">
                <a:solidFill>
                  <a:srgbClr val="FF0000"/>
                </a:solidFill>
                <a:latin typeface="Arial" panose="020B0604020202020204" pitchFamily="34" charset="0"/>
              </a:rPr>
              <a:t>-  Algoritma Prim</a:t>
            </a:r>
            <a:endParaRPr lang="en-GB" altLang="id-ID" sz="2800" b="1" kern="0">
              <a:solidFill>
                <a:srgbClr val="FF0000"/>
              </a:solidFill>
              <a:latin typeface="Arial" panose="020B0604020202020204" pitchFamily="34" charset="0"/>
            </a:endParaRPr>
          </a:p>
        </p:txBody>
      </p:sp>
      <p:sp>
        <p:nvSpPr>
          <p:cNvPr id="129" name="Rectangle 4"/>
          <p:cNvSpPr>
            <a:spLocks noChangeArrowheads="1"/>
          </p:cNvSpPr>
          <p:nvPr/>
        </p:nvSpPr>
        <p:spPr bwMode="auto">
          <a:xfrm>
            <a:off x="319308" y="53701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id-ID" altLang="id-ID"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130" name="Rectangle 7"/>
          <p:cNvSpPr>
            <a:spLocks noChangeArrowheads="1"/>
          </p:cNvSpPr>
          <p:nvPr/>
        </p:nvSpPr>
        <p:spPr bwMode="auto">
          <a:xfrm>
            <a:off x="319308" y="53701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id-ID" altLang="id-ID"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nvGrpSpPr>
          <p:cNvPr id="131" name="Group 219"/>
          <p:cNvGrpSpPr>
            <a:grpSpLocks/>
          </p:cNvGrpSpPr>
          <p:nvPr/>
        </p:nvGrpSpPr>
        <p:grpSpPr bwMode="auto">
          <a:xfrm>
            <a:off x="319308" y="537018"/>
            <a:ext cx="4953000" cy="3429000"/>
            <a:chOff x="0" y="0"/>
            <a:chExt cx="4953000" cy="3429000"/>
          </a:xfrm>
        </p:grpSpPr>
        <p:sp>
          <p:nvSpPr>
            <p:cNvPr id="132" name="Rectangle 131"/>
            <p:cNvSpPr/>
            <p:nvPr/>
          </p:nvSpPr>
          <p:spPr bwMode="auto">
            <a:xfrm>
              <a:off x="0" y="0"/>
              <a:ext cx="4953000" cy="3429000"/>
            </a:xfrm>
            <a:prstGeom prst="rect">
              <a:avLst/>
            </a:prstGeom>
            <a:solidFill>
              <a:srgbClr val="FFFFFF">
                <a:lumMod val="95000"/>
              </a:srgbClr>
            </a:solidFill>
            <a:ln w="952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grpSp>
          <p:nvGrpSpPr>
            <p:cNvPr id="133" name="Group 136"/>
            <p:cNvGrpSpPr>
              <a:grpSpLocks/>
            </p:cNvGrpSpPr>
            <p:nvPr/>
          </p:nvGrpSpPr>
          <p:grpSpPr bwMode="auto">
            <a:xfrm>
              <a:off x="152400" y="152401"/>
              <a:ext cx="4598586" cy="3137803"/>
              <a:chOff x="304800" y="270799"/>
              <a:chExt cx="3931049" cy="2648172"/>
            </a:xfrm>
          </p:grpSpPr>
          <p:sp>
            <p:nvSpPr>
              <p:cNvPr id="134" name="Oval 2"/>
              <p:cNvSpPr>
                <a:spLocks noChangeArrowheads="1"/>
              </p:cNvSpPr>
              <p:nvPr/>
            </p:nvSpPr>
            <p:spPr bwMode="auto">
              <a:xfrm>
                <a:off x="515696" y="1394925"/>
                <a:ext cx="310069" cy="308530"/>
              </a:xfrm>
              <a:prstGeom prst="ellipse">
                <a:avLst/>
              </a:prstGeom>
              <a:solidFill>
                <a:srgbClr val="92D05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rPr>
                  <a:t>7</a:t>
                </a:r>
                <a:endParaRPr kumimoji="0" lang="id-ID"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35" name="Oval 3"/>
              <p:cNvSpPr>
                <a:spLocks noChangeArrowheads="1"/>
              </p:cNvSpPr>
              <p:nvPr/>
            </p:nvSpPr>
            <p:spPr bwMode="auto">
              <a:xfrm>
                <a:off x="1517966" y="2428555"/>
                <a:ext cx="310069" cy="308530"/>
              </a:xfrm>
              <a:prstGeom prst="ellipse">
                <a:avLst/>
              </a:prstGeom>
              <a:solidFill>
                <a:srgbClr val="92D05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rPr>
                  <a:t>6</a:t>
                </a:r>
                <a:endParaRPr kumimoji="0" lang="id-ID"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36" name="Oval 4"/>
              <p:cNvSpPr>
                <a:spLocks noChangeArrowheads="1"/>
              </p:cNvSpPr>
              <p:nvPr/>
            </p:nvSpPr>
            <p:spPr bwMode="auto">
              <a:xfrm>
                <a:off x="515696" y="2428555"/>
                <a:ext cx="310069" cy="308530"/>
              </a:xfrm>
              <a:prstGeom prst="ellipse">
                <a:avLst/>
              </a:prstGeom>
              <a:solidFill>
                <a:srgbClr val="92D05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rPr>
                  <a:t>8</a:t>
                </a:r>
                <a:endParaRPr kumimoji="0" lang="id-ID"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37" name="Oval 5"/>
              <p:cNvSpPr>
                <a:spLocks noChangeArrowheads="1"/>
              </p:cNvSpPr>
              <p:nvPr/>
            </p:nvSpPr>
            <p:spPr bwMode="auto">
              <a:xfrm>
                <a:off x="2396512" y="1394925"/>
                <a:ext cx="310069" cy="308530"/>
              </a:xfrm>
              <a:prstGeom prst="ellipse">
                <a:avLst/>
              </a:prstGeom>
              <a:solidFill>
                <a:srgbClr val="92D05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rPr>
                  <a:t>4</a:t>
                </a:r>
                <a:endParaRPr kumimoji="0" lang="id-ID"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38" name="Oval 6"/>
              <p:cNvSpPr>
                <a:spLocks noChangeArrowheads="1"/>
              </p:cNvSpPr>
              <p:nvPr/>
            </p:nvSpPr>
            <p:spPr bwMode="auto">
              <a:xfrm>
                <a:off x="3507633" y="1394925"/>
                <a:ext cx="310069" cy="308530"/>
              </a:xfrm>
              <a:prstGeom prst="ellipse">
                <a:avLst/>
              </a:prstGeom>
              <a:solidFill>
                <a:srgbClr val="92D05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rPr>
                  <a:t>3</a:t>
                </a:r>
                <a:endParaRPr kumimoji="0" lang="id-ID"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39" name="Straight Arrow Connector 8"/>
              <p:cNvCxnSpPr>
                <a:cxnSpLocks noChangeShapeType="1"/>
                <a:stCxn id="134" idx="7"/>
                <a:endCxn id="147" idx="3"/>
              </p:cNvCxnSpPr>
              <p:nvPr/>
            </p:nvCxnSpPr>
            <p:spPr bwMode="auto">
              <a:xfrm rot="5400000" flipH="1" flipV="1">
                <a:off x="782540" y="710955"/>
                <a:ext cx="726970" cy="731338"/>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40" name="Straight Arrow Connector 9"/>
              <p:cNvCxnSpPr>
                <a:cxnSpLocks noChangeShapeType="1"/>
                <a:stCxn id="134" idx="4"/>
                <a:endCxn id="136" idx="0"/>
              </p:cNvCxnSpPr>
              <p:nvPr/>
            </p:nvCxnSpPr>
            <p:spPr bwMode="auto">
              <a:xfrm rot="5400000">
                <a:off x="308181" y="2066002"/>
                <a:ext cx="725100" cy="1077"/>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41" name="Straight Arrow Connector 12"/>
              <p:cNvCxnSpPr>
                <a:cxnSpLocks noChangeShapeType="1"/>
                <a:stCxn id="147" idx="5"/>
                <a:endCxn id="137" idx="1"/>
              </p:cNvCxnSpPr>
              <p:nvPr/>
            </p:nvCxnSpPr>
            <p:spPr bwMode="auto">
              <a:xfrm rot="16200000" flipH="1">
                <a:off x="1722948" y="721136"/>
                <a:ext cx="726970" cy="710974"/>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42" name="Straight Arrow Connector 15"/>
              <p:cNvCxnSpPr>
                <a:cxnSpLocks noChangeShapeType="1"/>
                <a:stCxn id="136" idx="6"/>
                <a:endCxn id="135" idx="2"/>
              </p:cNvCxnSpPr>
              <p:nvPr/>
            </p:nvCxnSpPr>
            <p:spPr bwMode="auto">
              <a:xfrm>
                <a:off x="825765" y="2582820"/>
                <a:ext cx="692201" cy="1588"/>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43" name="Straight Arrow Connector 18"/>
              <p:cNvCxnSpPr>
                <a:cxnSpLocks noChangeShapeType="1"/>
                <a:stCxn id="135" idx="7"/>
                <a:endCxn id="137" idx="3"/>
              </p:cNvCxnSpPr>
              <p:nvPr/>
            </p:nvCxnSpPr>
            <p:spPr bwMode="auto">
              <a:xfrm rot="5400000" flipH="1" flipV="1">
                <a:off x="1704540" y="1736358"/>
                <a:ext cx="815466" cy="659294"/>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44" name="Straight Arrow Connector 21"/>
              <p:cNvCxnSpPr>
                <a:cxnSpLocks noChangeShapeType="1"/>
                <a:stCxn id="137" idx="6"/>
                <a:endCxn id="138" idx="2"/>
              </p:cNvCxnSpPr>
              <p:nvPr/>
            </p:nvCxnSpPr>
            <p:spPr bwMode="auto">
              <a:xfrm>
                <a:off x="2706581" y="1549190"/>
                <a:ext cx="801052" cy="1071"/>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145" name="TextBox 27"/>
              <p:cNvSpPr txBox="1">
                <a:spLocks noChangeArrowheads="1"/>
              </p:cNvSpPr>
              <p:nvPr/>
            </p:nvSpPr>
            <p:spPr bwMode="auto">
              <a:xfrm>
                <a:off x="2344832" y="270799"/>
                <a:ext cx="730649"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1</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46" name="TextBox 28"/>
              <p:cNvSpPr txBox="1">
                <a:spLocks noChangeArrowheads="1"/>
              </p:cNvSpPr>
              <p:nvPr/>
            </p:nvSpPr>
            <p:spPr bwMode="auto">
              <a:xfrm>
                <a:off x="609600" y="804446"/>
                <a:ext cx="633357"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2</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(5)</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47" name="Oval 3"/>
              <p:cNvSpPr>
                <a:spLocks noChangeArrowheads="1"/>
              </p:cNvSpPr>
              <p:nvPr/>
            </p:nvSpPr>
            <p:spPr bwMode="auto">
              <a:xfrm>
                <a:off x="1466286" y="449792"/>
                <a:ext cx="310069" cy="308530"/>
              </a:xfrm>
              <a:prstGeom prst="ellipse">
                <a:avLst/>
              </a:prstGeom>
              <a:solidFill>
                <a:srgbClr val="92D05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rPr>
                  <a:t>1</a:t>
                </a:r>
                <a:endParaRPr kumimoji="0" lang="id-ID"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48" name="Oval 3"/>
              <p:cNvSpPr>
                <a:spLocks noChangeArrowheads="1"/>
              </p:cNvSpPr>
              <p:nvPr/>
            </p:nvSpPr>
            <p:spPr bwMode="auto">
              <a:xfrm>
                <a:off x="3507633" y="449641"/>
                <a:ext cx="310069" cy="308530"/>
              </a:xfrm>
              <a:prstGeom prst="ellipse">
                <a:avLst/>
              </a:prstGeom>
              <a:solidFill>
                <a:srgbClr val="92D05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rPr>
                  <a:t>2</a:t>
                </a:r>
                <a:endParaRPr kumimoji="0" lang="id-ID"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49" name="Oval 3"/>
              <p:cNvSpPr>
                <a:spLocks noChangeArrowheads="1"/>
              </p:cNvSpPr>
              <p:nvPr/>
            </p:nvSpPr>
            <p:spPr bwMode="auto">
              <a:xfrm>
                <a:off x="3507633" y="2428555"/>
                <a:ext cx="310069" cy="308530"/>
              </a:xfrm>
              <a:prstGeom prst="ellipse">
                <a:avLst/>
              </a:prstGeom>
              <a:solidFill>
                <a:srgbClr val="92D05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rPr>
                  <a:t>5</a:t>
                </a:r>
                <a:endParaRPr kumimoji="0" lang="id-ID" altLang="id-ID" sz="1600" b="1" i="0" u="none" strike="noStrike" kern="0" cap="none" spc="0" normalizeH="0" baseline="-25000" noProof="0">
                  <a:ln>
                    <a:noFill/>
                  </a:ln>
                  <a:solidFill>
                    <a:srgbClr val="000000"/>
                  </a:solidFill>
                  <a:effectLst/>
                  <a:uLnTx/>
                  <a:uFillTx/>
                  <a:latin typeface="Arial" panose="020B0604020202020204" pitchFamily="34" charset="0"/>
                  <a:cs typeface="Arial" panose="020B0604020202020204" pitchFamily="34" charset="0"/>
                </a:endParaRPr>
              </a:p>
            </p:txBody>
          </p:sp>
          <p:cxnSp>
            <p:nvCxnSpPr>
              <p:cNvPr id="150" name="Straight Arrow Connector 18"/>
              <p:cNvCxnSpPr>
                <a:cxnSpLocks noChangeShapeType="1"/>
                <a:stCxn id="135" idx="1"/>
                <a:endCxn id="134" idx="5"/>
              </p:cNvCxnSpPr>
              <p:nvPr/>
            </p:nvCxnSpPr>
            <p:spPr bwMode="auto">
              <a:xfrm rot="16200000" flipV="1">
                <a:off x="764133" y="1674496"/>
                <a:ext cx="815466" cy="783017"/>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51" name="Straight Arrow Connector 18"/>
              <p:cNvCxnSpPr>
                <a:cxnSpLocks noChangeShapeType="1"/>
                <a:stCxn id="135" idx="6"/>
                <a:endCxn id="149" idx="2"/>
              </p:cNvCxnSpPr>
              <p:nvPr/>
            </p:nvCxnSpPr>
            <p:spPr bwMode="auto">
              <a:xfrm>
                <a:off x="1828034" y="2582820"/>
                <a:ext cx="1679599" cy="1071"/>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52" name="Straight Arrow Connector 18"/>
              <p:cNvCxnSpPr>
                <a:cxnSpLocks noChangeShapeType="1"/>
                <a:stCxn id="138" idx="0"/>
                <a:endCxn id="148" idx="4"/>
              </p:cNvCxnSpPr>
              <p:nvPr/>
            </p:nvCxnSpPr>
            <p:spPr bwMode="auto">
              <a:xfrm rot="5400000" flipH="1" flipV="1">
                <a:off x="3344290" y="1076545"/>
                <a:ext cx="636755" cy="1077"/>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53" name="Straight Arrow Connector 18"/>
              <p:cNvCxnSpPr>
                <a:cxnSpLocks noChangeShapeType="1"/>
                <a:stCxn id="138" idx="4"/>
                <a:endCxn id="149" idx="0"/>
              </p:cNvCxnSpPr>
              <p:nvPr/>
            </p:nvCxnSpPr>
            <p:spPr bwMode="auto">
              <a:xfrm rot="5400000">
                <a:off x="3300118" y="2066002"/>
                <a:ext cx="725100" cy="1077"/>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cxnSp>
            <p:nvCxnSpPr>
              <p:cNvPr id="154" name="Straight Arrow Connector 18"/>
              <p:cNvCxnSpPr>
                <a:cxnSpLocks noChangeShapeType="1"/>
                <a:stCxn id="147" idx="6"/>
                <a:endCxn id="148" idx="2"/>
              </p:cNvCxnSpPr>
              <p:nvPr/>
            </p:nvCxnSpPr>
            <p:spPr bwMode="auto">
              <a:xfrm flipV="1">
                <a:off x="1776354" y="603906"/>
                <a:ext cx="1731279" cy="151"/>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155" name="TextBox 27"/>
              <p:cNvSpPr txBox="1">
                <a:spLocks noChangeArrowheads="1"/>
              </p:cNvSpPr>
              <p:nvPr/>
            </p:nvSpPr>
            <p:spPr bwMode="auto">
              <a:xfrm>
                <a:off x="2758271" y="1219200"/>
                <a:ext cx="633357"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8</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(5)</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56" name="TextBox 27"/>
              <p:cNvSpPr txBox="1">
                <a:spLocks noChangeArrowheads="1"/>
              </p:cNvSpPr>
              <p:nvPr/>
            </p:nvSpPr>
            <p:spPr bwMode="auto">
              <a:xfrm>
                <a:off x="2086433" y="1940289"/>
                <a:ext cx="633357"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7</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(4)</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57" name="TextBox 27"/>
              <p:cNvSpPr txBox="1">
                <a:spLocks noChangeArrowheads="1"/>
              </p:cNvSpPr>
              <p:nvPr/>
            </p:nvSpPr>
            <p:spPr bwMode="auto">
              <a:xfrm>
                <a:off x="1001158" y="1786100"/>
                <a:ext cx="730649"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6</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(18)</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58" name="TextBox 27"/>
              <p:cNvSpPr txBox="1">
                <a:spLocks noChangeArrowheads="1"/>
              </p:cNvSpPr>
              <p:nvPr/>
            </p:nvSpPr>
            <p:spPr bwMode="auto">
              <a:xfrm>
                <a:off x="304800" y="1999555"/>
                <a:ext cx="730649"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5</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59" name="TextBox 27"/>
              <p:cNvSpPr txBox="1">
                <a:spLocks noChangeArrowheads="1"/>
              </p:cNvSpPr>
              <p:nvPr/>
            </p:nvSpPr>
            <p:spPr bwMode="auto">
              <a:xfrm>
                <a:off x="3602492" y="860963"/>
                <a:ext cx="633357"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4</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(3)</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60" name="TextBox 27"/>
              <p:cNvSpPr txBox="1">
                <a:spLocks noChangeArrowheads="1"/>
              </p:cNvSpPr>
              <p:nvPr/>
            </p:nvSpPr>
            <p:spPr bwMode="auto">
              <a:xfrm>
                <a:off x="1931394" y="809567"/>
                <a:ext cx="730649"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3</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61" name="TextBox 27"/>
              <p:cNvSpPr txBox="1">
                <a:spLocks noChangeArrowheads="1"/>
              </p:cNvSpPr>
              <p:nvPr/>
            </p:nvSpPr>
            <p:spPr bwMode="auto">
              <a:xfrm>
                <a:off x="3602492" y="1896762"/>
                <a:ext cx="633357"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9</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(5)</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62" name="TextBox 27"/>
              <p:cNvSpPr txBox="1">
                <a:spLocks noChangeArrowheads="1"/>
              </p:cNvSpPr>
              <p:nvPr/>
            </p:nvSpPr>
            <p:spPr bwMode="auto">
              <a:xfrm>
                <a:off x="685800" y="2633246"/>
                <a:ext cx="795054"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10</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sp>
            <p:nvSpPr>
              <p:cNvPr id="163" name="TextBox 27"/>
              <p:cNvSpPr txBox="1">
                <a:spLocks noChangeArrowheads="1"/>
              </p:cNvSpPr>
              <p:nvPr/>
            </p:nvSpPr>
            <p:spPr bwMode="auto">
              <a:xfrm>
                <a:off x="2344832" y="2557046"/>
                <a:ext cx="788586" cy="28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0070C0"/>
                    </a:solidFill>
                    <a:effectLst/>
                    <a:uLnTx/>
                    <a:uFillTx/>
                    <a:latin typeface="Arial" panose="020B0604020202020204" pitchFamily="34" charset="0"/>
                    <a:cs typeface="Arial" panose="020B0604020202020204" pitchFamily="34" charset="0"/>
                  </a:rPr>
                  <a:t>11</a:t>
                </a:r>
                <a:r>
                  <a:rPr kumimoji="0" lang="en-US"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0070C0"/>
                  </a:solidFill>
                  <a:effectLst/>
                  <a:uLnTx/>
                  <a:uFillTx/>
                  <a:latin typeface="Arial" panose="020B0604020202020204" pitchFamily="34" charset="0"/>
                  <a:cs typeface="Arial" panose="020B0604020202020204" pitchFamily="34" charset="0"/>
                </a:endParaRPr>
              </a:p>
            </p:txBody>
          </p:sp>
        </p:grpSp>
      </p:grpSp>
      <p:grpSp>
        <p:nvGrpSpPr>
          <p:cNvPr id="164" name="Group 186"/>
          <p:cNvGrpSpPr>
            <a:grpSpLocks/>
          </p:cNvGrpSpPr>
          <p:nvPr/>
        </p:nvGrpSpPr>
        <p:grpSpPr bwMode="auto">
          <a:xfrm>
            <a:off x="5054821" y="5370956"/>
            <a:ext cx="930275" cy="339725"/>
            <a:chOff x="4735063" y="4834531"/>
            <a:chExt cx="930063" cy="338554"/>
          </a:xfrm>
        </p:grpSpPr>
        <p:sp>
          <p:nvSpPr>
            <p:cNvPr id="165" name="TextBox 27"/>
            <p:cNvSpPr txBox="1">
              <a:spLocks noChangeArrowheads="1"/>
            </p:cNvSpPr>
            <p:nvPr/>
          </p:nvSpPr>
          <p:spPr bwMode="auto">
            <a:xfrm>
              <a:off x="4735063" y="4834531"/>
              <a:ext cx="930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10</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cxnSp>
          <p:nvCxnSpPr>
            <p:cNvPr id="166" name="Straight Arrow Connector 15"/>
            <p:cNvCxnSpPr>
              <a:cxnSpLocks noChangeShapeType="1"/>
              <a:stCxn id="172" idx="6"/>
              <a:endCxn id="171" idx="2"/>
            </p:cNvCxnSpPr>
            <p:nvPr/>
          </p:nvCxnSpPr>
          <p:spPr bwMode="auto">
            <a:xfrm>
              <a:off x="4763631" y="5144608"/>
              <a:ext cx="852293" cy="0"/>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grpSp>
      <p:grpSp>
        <p:nvGrpSpPr>
          <p:cNvPr id="167" name="Group 180"/>
          <p:cNvGrpSpPr>
            <a:grpSpLocks/>
          </p:cNvGrpSpPr>
          <p:nvPr/>
        </p:nvGrpSpPr>
        <p:grpSpPr bwMode="auto">
          <a:xfrm>
            <a:off x="5016441" y="3491622"/>
            <a:ext cx="1149630" cy="793222"/>
            <a:chOff x="4696800" y="2954225"/>
            <a:chExt cx="1149508" cy="793366"/>
          </a:xfrm>
        </p:grpSpPr>
        <p:cxnSp>
          <p:nvCxnSpPr>
            <p:cNvPr id="168" name="Straight Arrow Connector 8"/>
            <p:cNvCxnSpPr>
              <a:cxnSpLocks noChangeShapeType="1"/>
              <a:stCxn id="170" idx="7"/>
              <a:endCxn id="175" idx="3"/>
            </p:cNvCxnSpPr>
            <p:nvPr/>
          </p:nvCxnSpPr>
          <p:spPr bwMode="auto">
            <a:xfrm flipV="1">
              <a:off x="4696800" y="2954225"/>
              <a:ext cx="910100" cy="793366"/>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169" name="TextBox 28"/>
            <p:cNvSpPr txBox="1">
              <a:spLocks noChangeArrowheads="1"/>
            </p:cNvSpPr>
            <p:nvPr/>
          </p:nvSpPr>
          <p:spPr bwMode="auto">
            <a:xfrm>
              <a:off x="5105400" y="3200400"/>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2</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sp>
        <p:nvSpPr>
          <p:cNvPr id="170" name="Oval 2"/>
          <p:cNvSpPr>
            <a:spLocks noChangeArrowheads="1"/>
          </p:cNvSpPr>
          <p:nvPr/>
        </p:nvSpPr>
        <p:spPr bwMode="auto">
          <a:xfrm>
            <a:off x="4626196" y="4221606"/>
            <a:ext cx="457200" cy="43180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7</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71" name="Oval 3"/>
          <p:cNvSpPr>
            <a:spLocks noChangeArrowheads="1"/>
          </p:cNvSpPr>
          <p:nvPr/>
        </p:nvSpPr>
        <p:spPr bwMode="auto">
          <a:xfrm>
            <a:off x="5935883" y="5466206"/>
            <a:ext cx="457200" cy="43180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6</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72" name="Oval 4"/>
          <p:cNvSpPr>
            <a:spLocks noChangeArrowheads="1"/>
          </p:cNvSpPr>
          <p:nvPr/>
        </p:nvSpPr>
        <p:spPr bwMode="auto">
          <a:xfrm>
            <a:off x="4626196" y="5466206"/>
            <a:ext cx="457200" cy="43180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8</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73" name="Oval 5"/>
          <p:cNvSpPr>
            <a:spLocks noChangeArrowheads="1"/>
          </p:cNvSpPr>
          <p:nvPr/>
        </p:nvSpPr>
        <p:spPr bwMode="auto">
          <a:xfrm>
            <a:off x="7074121" y="4221606"/>
            <a:ext cx="457200" cy="43180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4</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74" name="Oval 6"/>
          <p:cNvSpPr>
            <a:spLocks noChangeArrowheads="1"/>
          </p:cNvSpPr>
          <p:nvPr/>
        </p:nvSpPr>
        <p:spPr bwMode="auto">
          <a:xfrm>
            <a:off x="8374283" y="4221606"/>
            <a:ext cx="457200" cy="43180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3</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75" name="Oval 3"/>
          <p:cNvSpPr>
            <a:spLocks noChangeArrowheads="1"/>
          </p:cNvSpPr>
          <p:nvPr/>
        </p:nvSpPr>
        <p:spPr bwMode="auto">
          <a:xfrm>
            <a:off x="5859683" y="3123056"/>
            <a:ext cx="457200" cy="43180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1</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76" name="Oval 3"/>
          <p:cNvSpPr>
            <a:spLocks noChangeArrowheads="1"/>
          </p:cNvSpPr>
          <p:nvPr/>
        </p:nvSpPr>
        <p:spPr bwMode="auto">
          <a:xfrm>
            <a:off x="8374283" y="3123056"/>
            <a:ext cx="457200" cy="430212"/>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2</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77" name="Oval 3"/>
          <p:cNvSpPr>
            <a:spLocks noChangeArrowheads="1"/>
          </p:cNvSpPr>
          <p:nvPr/>
        </p:nvSpPr>
        <p:spPr bwMode="auto">
          <a:xfrm>
            <a:off x="8374283" y="5466206"/>
            <a:ext cx="457200" cy="431800"/>
          </a:xfrm>
          <a:prstGeom prst="ellipse">
            <a:avLst/>
          </a:prstGeom>
          <a:solidFill>
            <a:srgbClr val="3333CC"/>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5</a:t>
            </a:r>
            <a:endParaRPr kumimoji="0" lang="id-ID" altLang="id-ID" sz="2000" b="0"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grpSp>
        <p:nvGrpSpPr>
          <p:cNvPr id="178" name="Group 181"/>
          <p:cNvGrpSpPr>
            <a:grpSpLocks/>
          </p:cNvGrpSpPr>
          <p:nvPr/>
        </p:nvGrpSpPr>
        <p:grpSpPr bwMode="auto">
          <a:xfrm>
            <a:off x="6316883" y="3323081"/>
            <a:ext cx="2057400" cy="338137"/>
            <a:chOff x="5997905" y="2785646"/>
            <a:chExt cx="2057109" cy="338554"/>
          </a:xfrm>
        </p:grpSpPr>
        <p:sp>
          <p:nvSpPr>
            <p:cNvPr id="179" name="TextBox 27"/>
            <p:cNvSpPr txBox="1">
              <a:spLocks noChangeArrowheads="1"/>
            </p:cNvSpPr>
            <p:nvPr/>
          </p:nvSpPr>
          <p:spPr bwMode="auto">
            <a:xfrm>
              <a:off x="6689079" y="2785646"/>
              <a:ext cx="8547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1</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(15)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cxnSp>
          <p:nvCxnSpPr>
            <p:cNvPr id="180" name="Straight Arrow Connector 18"/>
            <p:cNvCxnSpPr>
              <a:cxnSpLocks noChangeShapeType="1"/>
              <a:stCxn id="175" idx="6"/>
              <a:endCxn id="176" idx="2"/>
            </p:cNvCxnSpPr>
            <p:nvPr/>
          </p:nvCxnSpPr>
          <p:spPr bwMode="auto">
            <a:xfrm flipV="1">
              <a:off x="5997905" y="2815277"/>
              <a:ext cx="2057109" cy="795"/>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grpSp>
      <p:grpSp>
        <p:nvGrpSpPr>
          <p:cNvPr id="181" name="Group 183"/>
          <p:cNvGrpSpPr>
            <a:grpSpLocks/>
          </p:cNvGrpSpPr>
          <p:nvPr/>
        </p:nvGrpSpPr>
        <p:grpSpPr bwMode="auto">
          <a:xfrm>
            <a:off x="7531321" y="4085081"/>
            <a:ext cx="842962" cy="366939"/>
            <a:chOff x="7212226" y="3547646"/>
            <a:chExt cx="842788" cy="367365"/>
          </a:xfrm>
        </p:grpSpPr>
        <p:cxnSp>
          <p:nvCxnSpPr>
            <p:cNvPr id="182" name="Straight Arrow Connector 21"/>
            <p:cNvCxnSpPr>
              <a:cxnSpLocks noChangeShapeType="1"/>
              <a:stCxn id="173" idx="6"/>
              <a:endCxn id="174" idx="2"/>
            </p:cNvCxnSpPr>
            <p:nvPr/>
          </p:nvCxnSpPr>
          <p:spPr bwMode="auto">
            <a:xfrm>
              <a:off x="7212226" y="3915011"/>
              <a:ext cx="842788" cy="0"/>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183" name="TextBox 27"/>
            <p:cNvSpPr txBox="1">
              <a:spLocks noChangeArrowheads="1"/>
            </p:cNvSpPr>
            <p:nvPr/>
          </p:nvSpPr>
          <p:spPr bwMode="auto">
            <a:xfrm>
              <a:off x="7260092" y="3547646"/>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8</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grpSp>
        <p:nvGrpSpPr>
          <p:cNvPr id="184" name="Group 185"/>
          <p:cNvGrpSpPr>
            <a:grpSpLocks/>
          </p:cNvGrpSpPr>
          <p:nvPr/>
        </p:nvGrpSpPr>
        <p:grpSpPr bwMode="auto">
          <a:xfrm>
            <a:off x="6131145" y="4604682"/>
            <a:ext cx="1009931" cy="939272"/>
            <a:chOff x="5812292" y="4067874"/>
            <a:chExt cx="1009348" cy="938459"/>
          </a:xfrm>
        </p:grpSpPr>
        <p:cxnSp>
          <p:nvCxnSpPr>
            <p:cNvPr id="185" name="Straight Arrow Connector 18"/>
            <p:cNvCxnSpPr>
              <a:cxnSpLocks noChangeShapeType="1"/>
              <a:stCxn id="171" idx="7"/>
              <a:endCxn id="173" idx="3"/>
            </p:cNvCxnSpPr>
            <p:nvPr/>
          </p:nvCxnSpPr>
          <p:spPr bwMode="auto">
            <a:xfrm flipV="1">
              <a:off x="6007162" y="4067874"/>
              <a:ext cx="814478" cy="938459"/>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186" name="TextBox 27"/>
            <p:cNvSpPr txBox="1">
              <a:spLocks noChangeArrowheads="1"/>
            </p:cNvSpPr>
            <p:nvPr/>
          </p:nvSpPr>
          <p:spPr bwMode="auto">
            <a:xfrm>
              <a:off x="5812292" y="4157246"/>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7</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(4)</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grpSp>
        <p:nvGrpSpPr>
          <p:cNvPr id="187" name="Group 182"/>
          <p:cNvGrpSpPr>
            <a:grpSpLocks/>
          </p:cNvGrpSpPr>
          <p:nvPr/>
        </p:nvGrpSpPr>
        <p:grpSpPr bwMode="auto">
          <a:xfrm>
            <a:off x="8548908" y="3567780"/>
            <a:ext cx="741363" cy="668338"/>
            <a:chOff x="8229600" y="3030673"/>
            <a:chExt cx="740908" cy="667664"/>
          </a:xfrm>
        </p:grpSpPr>
        <p:cxnSp>
          <p:nvCxnSpPr>
            <p:cNvPr id="188" name="Straight Arrow Connector 18"/>
            <p:cNvCxnSpPr>
              <a:cxnSpLocks noChangeShapeType="1"/>
              <a:stCxn id="174" idx="0"/>
              <a:endCxn id="176" idx="4"/>
            </p:cNvCxnSpPr>
            <p:nvPr/>
          </p:nvCxnSpPr>
          <p:spPr bwMode="auto">
            <a:xfrm flipV="1">
              <a:off x="8283542" y="3030673"/>
              <a:ext cx="0" cy="667664"/>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189" name="TextBox 27"/>
            <p:cNvSpPr txBox="1">
              <a:spLocks noChangeArrowheads="1"/>
            </p:cNvSpPr>
            <p:nvPr/>
          </p:nvSpPr>
          <p:spPr bwMode="auto">
            <a:xfrm>
              <a:off x="8229600" y="3166646"/>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4</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(3)</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grpSp>
        <p:nvGrpSpPr>
          <p:cNvPr id="190" name="Group 184"/>
          <p:cNvGrpSpPr>
            <a:grpSpLocks/>
          </p:cNvGrpSpPr>
          <p:nvPr/>
        </p:nvGrpSpPr>
        <p:grpSpPr bwMode="auto">
          <a:xfrm>
            <a:off x="8548908" y="4667922"/>
            <a:ext cx="741363" cy="812800"/>
            <a:chOff x="8229600" y="4131637"/>
            <a:chExt cx="740908" cy="812544"/>
          </a:xfrm>
        </p:grpSpPr>
        <p:cxnSp>
          <p:nvCxnSpPr>
            <p:cNvPr id="191" name="Straight Arrow Connector 18"/>
            <p:cNvCxnSpPr>
              <a:cxnSpLocks noChangeShapeType="1"/>
              <a:stCxn id="174" idx="4"/>
              <a:endCxn id="177" idx="0"/>
            </p:cNvCxnSpPr>
            <p:nvPr/>
          </p:nvCxnSpPr>
          <p:spPr bwMode="auto">
            <a:xfrm>
              <a:off x="8283542" y="4131637"/>
              <a:ext cx="0" cy="812544"/>
            </a:xfrm>
            <a:prstGeom prst="straightConnector1">
              <a:avLst/>
            </a:prstGeom>
            <a:noFill/>
            <a:ln w="19050" algn="ctr">
              <a:solidFill>
                <a:srgbClr val="000000"/>
              </a:solidFill>
              <a:round/>
              <a:headEnd/>
              <a:tailEnd/>
            </a:ln>
            <a:extLst>
              <a:ext uri="{909E8E84-426E-40DD-AFC4-6F175D3DCCD1}">
                <a14:hiddenFill xmlns:a14="http://schemas.microsoft.com/office/drawing/2010/main">
                  <a:noFill/>
                </a14:hiddenFill>
              </a:ext>
            </a:extLst>
          </p:spPr>
        </p:cxnSp>
        <p:sp>
          <p:nvSpPr>
            <p:cNvPr id="192" name="TextBox 27"/>
            <p:cNvSpPr txBox="1">
              <a:spLocks noChangeArrowheads="1"/>
            </p:cNvSpPr>
            <p:nvPr/>
          </p:nvSpPr>
          <p:spPr bwMode="auto">
            <a:xfrm>
              <a:off x="8229600" y="4343400"/>
              <a:ext cx="740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e</a:t>
              </a:r>
              <a:r>
                <a:rPr kumimoji="0" lang="en-US" altLang="id-ID" sz="1600" b="1" i="0" u="none" strike="noStrike" kern="0" cap="none" spc="0" normalizeH="0" baseline="-25000" noProof="0">
                  <a:ln>
                    <a:noFill/>
                  </a:ln>
                  <a:solidFill>
                    <a:srgbClr val="FF0000"/>
                  </a:solidFill>
                  <a:effectLst/>
                  <a:uLnTx/>
                  <a:uFillTx/>
                  <a:latin typeface="Arial" panose="020B0604020202020204" pitchFamily="34" charset="0"/>
                  <a:cs typeface="Arial" panose="020B0604020202020204" pitchFamily="34" charset="0"/>
                </a:rPr>
                <a:t>9</a:t>
              </a:r>
              <a:r>
                <a:rPr kumimoji="0" lang="en-US"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rPr>
                <a:t> (5)</a:t>
              </a:r>
              <a:endParaRPr kumimoji="0" lang="id-ID" altLang="id-ID" sz="1600" b="1" i="0" u="none" strike="noStrike" kern="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grpSp>
      <p:sp>
        <p:nvSpPr>
          <p:cNvPr id="193" name="TextBox 192"/>
          <p:cNvSpPr txBox="1"/>
          <p:nvPr/>
        </p:nvSpPr>
        <p:spPr>
          <a:xfrm>
            <a:off x="624108" y="841818"/>
            <a:ext cx="973138" cy="400050"/>
          </a:xfrm>
          <a:prstGeom prst="rect">
            <a:avLst/>
          </a:prstGeom>
          <a:solidFill>
            <a:srgbClr val="7030A0"/>
          </a:solidFill>
        </p:spPr>
        <p:txBody>
          <a:bodyPr wrap="none">
            <a:spAutoFit/>
          </a:bodyPr>
          <a:lstStyle/>
          <a:p>
            <a:pPr algn="ctr" defTabSz="914400" fontAlgn="base">
              <a:spcBef>
                <a:spcPct val="0"/>
              </a:spcBef>
              <a:spcAft>
                <a:spcPct val="0"/>
              </a:spcAft>
              <a:defRPr/>
            </a:pPr>
            <a:r>
              <a:rPr lang="en-US" sz="2000" b="1">
                <a:solidFill>
                  <a:srgbClr val="FFFFFF"/>
                </a:solidFill>
                <a:latin typeface="Times New Roman" panose="02020603050405020304" pitchFamily="18" charset="0"/>
              </a:rPr>
              <a:t>Graf G</a:t>
            </a:r>
          </a:p>
        </p:txBody>
      </p:sp>
      <p:sp>
        <p:nvSpPr>
          <p:cNvPr id="194" name="TextBox 193"/>
          <p:cNvSpPr txBox="1"/>
          <p:nvPr/>
        </p:nvSpPr>
        <p:spPr>
          <a:xfrm>
            <a:off x="6782021" y="2575368"/>
            <a:ext cx="1004887" cy="400050"/>
          </a:xfrm>
          <a:prstGeom prst="rect">
            <a:avLst/>
          </a:prstGeom>
          <a:solidFill>
            <a:srgbClr val="F5EBC1">
              <a:lumMod val="25000"/>
            </a:srgbClr>
          </a:solidFill>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Times New Roman" panose="02020603050405020304" pitchFamily="18" charset="0"/>
              </a:rPr>
              <a:t>Graf  T</a:t>
            </a:r>
          </a:p>
        </p:txBody>
      </p:sp>
      <p:sp>
        <p:nvSpPr>
          <p:cNvPr id="195" name="Oval 2"/>
          <p:cNvSpPr>
            <a:spLocks noChangeArrowheads="1"/>
          </p:cNvSpPr>
          <p:nvPr/>
        </p:nvSpPr>
        <p:spPr bwMode="auto">
          <a:xfrm>
            <a:off x="717771" y="2021331"/>
            <a:ext cx="363537" cy="365125"/>
          </a:xfrm>
          <a:prstGeom prst="ellipse">
            <a:avLst/>
          </a:prstGeom>
          <a:solidFill>
            <a:srgbClr val="FF000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7</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96" name="Oval 3"/>
          <p:cNvSpPr>
            <a:spLocks noChangeArrowheads="1"/>
          </p:cNvSpPr>
          <p:nvPr/>
        </p:nvSpPr>
        <p:spPr bwMode="auto">
          <a:xfrm>
            <a:off x="1890933" y="3246881"/>
            <a:ext cx="361950" cy="365125"/>
          </a:xfrm>
          <a:prstGeom prst="ellipse">
            <a:avLst/>
          </a:prstGeom>
          <a:solidFill>
            <a:srgbClr val="FF000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6</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97" name="Oval 4"/>
          <p:cNvSpPr>
            <a:spLocks noChangeArrowheads="1"/>
          </p:cNvSpPr>
          <p:nvPr/>
        </p:nvSpPr>
        <p:spPr bwMode="auto">
          <a:xfrm>
            <a:off x="717771" y="3246881"/>
            <a:ext cx="363537" cy="365125"/>
          </a:xfrm>
          <a:prstGeom prst="ellipse">
            <a:avLst/>
          </a:prstGeom>
          <a:solidFill>
            <a:srgbClr val="FF000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8</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98" name="Oval 5"/>
          <p:cNvSpPr>
            <a:spLocks noChangeArrowheads="1"/>
          </p:cNvSpPr>
          <p:nvPr/>
        </p:nvSpPr>
        <p:spPr bwMode="auto">
          <a:xfrm>
            <a:off x="2918046" y="2021331"/>
            <a:ext cx="363537" cy="365125"/>
          </a:xfrm>
          <a:prstGeom prst="ellipse">
            <a:avLst/>
          </a:prstGeom>
          <a:solidFill>
            <a:srgbClr val="FF000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4</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199" name="Oval 6"/>
          <p:cNvSpPr>
            <a:spLocks noChangeArrowheads="1"/>
          </p:cNvSpPr>
          <p:nvPr/>
        </p:nvSpPr>
        <p:spPr bwMode="auto">
          <a:xfrm>
            <a:off x="4218208" y="2021331"/>
            <a:ext cx="363538" cy="365125"/>
          </a:xfrm>
          <a:prstGeom prst="ellipse">
            <a:avLst/>
          </a:prstGeom>
          <a:solidFill>
            <a:srgbClr val="FF000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3</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grpSp>
        <p:nvGrpSpPr>
          <p:cNvPr id="200" name="Group 228"/>
          <p:cNvGrpSpPr>
            <a:grpSpLocks/>
          </p:cNvGrpSpPr>
          <p:nvPr/>
        </p:nvGrpSpPr>
        <p:grpSpPr bwMode="auto">
          <a:xfrm>
            <a:off x="828896" y="1213797"/>
            <a:ext cx="1054718" cy="861005"/>
            <a:chOff x="508958" y="677031"/>
            <a:chExt cx="1055898" cy="860375"/>
          </a:xfrm>
        </p:grpSpPr>
        <p:cxnSp>
          <p:nvCxnSpPr>
            <p:cNvPr id="201" name="Straight Arrow Connector 8"/>
            <p:cNvCxnSpPr>
              <a:cxnSpLocks noChangeShapeType="1"/>
              <a:stCxn id="195" idx="7"/>
              <a:endCxn id="203" idx="3"/>
            </p:cNvCxnSpPr>
            <p:nvPr/>
          </p:nvCxnSpPr>
          <p:spPr bwMode="auto">
            <a:xfrm flipV="1">
              <a:off x="708354" y="677031"/>
              <a:ext cx="856502" cy="860375"/>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02" name="TextBox 28"/>
            <p:cNvSpPr txBox="1">
              <a:spLocks noChangeArrowheads="1"/>
            </p:cNvSpPr>
            <p:nvPr/>
          </p:nvSpPr>
          <p:spPr bwMode="auto">
            <a:xfrm>
              <a:off x="508958" y="784715"/>
              <a:ext cx="866723"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2</a:t>
              </a:r>
              <a:r>
                <a:rPr lang="en-US" altLang="id-ID" sz="1600" b="1">
                  <a:solidFill>
                    <a:srgbClr val="FF0000"/>
                  </a:solidFill>
                  <a:latin typeface="Arial" panose="020B0604020202020204" pitchFamily="34" charset="0"/>
                  <a:cs typeface="Arial" panose="020B0604020202020204" pitchFamily="34" charset="0"/>
                </a:rPr>
                <a:t> (5)</a:t>
              </a:r>
              <a:endParaRPr lang="id-ID" altLang="id-ID" sz="1600" b="1">
                <a:solidFill>
                  <a:srgbClr val="FF0000"/>
                </a:solidFill>
                <a:latin typeface="Arial" panose="020B0604020202020204" pitchFamily="34" charset="0"/>
                <a:cs typeface="Arial" panose="020B0604020202020204" pitchFamily="34" charset="0"/>
              </a:endParaRPr>
            </a:p>
          </p:txBody>
        </p:sp>
      </p:grpSp>
      <p:sp>
        <p:nvSpPr>
          <p:cNvPr id="203" name="Oval 3"/>
          <p:cNvSpPr>
            <a:spLocks noChangeArrowheads="1"/>
          </p:cNvSpPr>
          <p:nvPr/>
        </p:nvSpPr>
        <p:spPr bwMode="auto">
          <a:xfrm>
            <a:off x="1830608" y="902143"/>
            <a:ext cx="361950" cy="365125"/>
          </a:xfrm>
          <a:prstGeom prst="ellipse">
            <a:avLst/>
          </a:prstGeom>
          <a:solidFill>
            <a:srgbClr val="FF000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1</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204" name="Oval 3"/>
          <p:cNvSpPr>
            <a:spLocks noChangeArrowheads="1"/>
          </p:cNvSpPr>
          <p:nvPr/>
        </p:nvSpPr>
        <p:spPr bwMode="auto">
          <a:xfrm>
            <a:off x="4218208" y="900556"/>
            <a:ext cx="363538" cy="366712"/>
          </a:xfrm>
          <a:prstGeom prst="ellipse">
            <a:avLst/>
          </a:prstGeom>
          <a:solidFill>
            <a:srgbClr val="FF000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2</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sp>
        <p:nvSpPr>
          <p:cNvPr id="205" name="Oval 3"/>
          <p:cNvSpPr>
            <a:spLocks noChangeArrowheads="1"/>
          </p:cNvSpPr>
          <p:nvPr/>
        </p:nvSpPr>
        <p:spPr bwMode="auto">
          <a:xfrm>
            <a:off x="4218208" y="3246881"/>
            <a:ext cx="363538" cy="365125"/>
          </a:xfrm>
          <a:prstGeom prst="ellipse">
            <a:avLst/>
          </a:prstGeom>
          <a:solidFill>
            <a:srgbClr val="FF0000"/>
          </a:solidFill>
          <a:ln w="9525" algn="ctr">
            <a:solidFill>
              <a:srgbClr val="000000"/>
            </a:solidFill>
            <a:round/>
            <a:headEnd/>
            <a:tailEnd/>
          </a:ln>
        </p:spPr>
        <p:txBody>
          <a:bodyPr wrap="none" lIns="36000" tIns="36000" rIns="36000" bIns="36000" anchor="b" anchorCtr="1"/>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1600" b="1" i="0" u="none" strike="noStrike" kern="0" cap="none" spc="0" normalizeH="0" baseline="0" noProof="0">
                <a:ln>
                  <a:noFill/>
                </a:ln>
                <a:solidFill>
                  <a:srgbClr val="FFFF00"/>
                </a:solidFill>
                <a:effectLst/>
                <a:uLnTx/>
                <a:uFillTx/>
                <a:latin typeface="Arial" panose="020B0604020202020204" pitchFamily="34" charset="0"/>
                <a:cs typeface="Arial" panose="020B0604020202020204" pitchFamily="34" charset="0"/>
              </a:rPr>
              <a:t>v</a:t>
            </a:r>
            <a:r>
              <a:rPr kumimoji="0" lang="en-US"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rPr>
              <a:t>5</a:t>
            </a:r>
            <a:endParaRPr kumimoji="0" lang="id-ID" altLang="id-ID" sz="1600" b="1" i="0" u="none" strike="noStrike" kern="0" cap="none" spc="0" normalizeH="0" baseline="-25000" noProof="0">
              <a:ln>
                <a:noFill/>
              </a:ln>
              <a:solidFill>
                <a:srgbClr val="FFFF00"/>
              </a:solidFill>
              <a:effectLst/>
              <a:uLnTx/>
              <a:uFillTx/>
              <a:latin typeface="Arial" panose="020B0604020202020204" pitchFamily="34" charset="0"/>
              <a:cs typeface="Arial" panose="020B0604020202020204" pitchFamily="34" charset="0"/>
            </a:endParaRPr>
          </a:p>
        </p:txBody>
      </p:sp>
      <p:grpSp>
        <p:nvGrpSpPr>
          <p:cNvPr id="206" name="Group 221"/>
          <p:cNvGrpSpPr>
            <a:grpSpLocks/>
          </p:cNvGrpSpPr>
          <p:nvPr/>
        </p:nvGrpSpPr>
        <p:grpSpPr bwMode="auto">
          <a:xfrm>
            <a:off x="2192558" y="689418"/>
            <a:ext cx="2025650" cy="409802"/>
            <a:chOff x="1873842" y="152400"/>
            <a:chExt cx="2025270" cy="409305"/>
          </a:xfrm>
        </p:grpSpPr>
        <p:sp>
          <p:nvSpPr>
            <p:cNvPr id="207" name="TextBox 27"/>
            <p:cNvSpPr txBox="1">
              <a:spLocks noChangeArrowheads="1"/>
            </p:cNvSpPr>
            <p:nvPr/>
          </p:nvSpPr>
          <p:spPr bwMode="auto">
            <a:xfrm>
              <a:off x="2538853" y="152400"/>
              <a:ext cx="999862"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1</a:t>
              </a:r>
              <a:r>
                <a:rPr lang="en-US" altLang="id-ID" sz="1600" b="1">
                  <a:solidFill>
                    <a:srgbClr val="FF0000"/>
                  </a:solidFill>
                  <a:latin typeface="Arial" panose="020B0604020202020204" pitchFamily="34" charset="0"/>
                  <a:cs typeface="Arial" panose="020B0604020202020204" pitchFamily="34" charset="0"/>
                </a:rPr>
                <a:t> (15)</a:t>
              </a:r>
              <a:endParaRPr lang="id-ID" altLang="id-ID" sz="1600" b="1">
                <a:solidFill>
                  <a:srgbClr val="FF0000"/>
                </a:solidFill>
                <a:latin typeface="Arial" panose="020B0604020202020204" pitchFamily="34" charset="0"/>
                <a:cs typeface="Arial" panose="020B0604020202020204" pitchFamily="34" charset="0"/>
              </a:endParaRPr>
            </a:p>
          </p:txBody>
        </p:sp>
        <p:cxnSp>
          <p:nvCxnSpPr>
            <p:cNvPr id="208" name="Straight Arrow Connector 18"/>
            <p:cNvCxnSpPr>
              <a:cxnSpLocks noChangeShapeType="1"/>
              <a:stCxn id="203" idx="6"/>
              <a:endCxn id="204" idx="2"/>
            </p:cNvCxnSpPr>
            <p:nvPr/>
          </p:nvCxnSpPr>
          <p:spPr bwMode="auto">
            <a:xfrm flipV="1">
              <a:off x="1873842" y="560912"/>
              <a:ext cx="2025270" cy="793"/>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grpSp>
      <p:grpSp>
        <p:nvGrpSpPr>
          <p:cNvPr id="209" name="Group 223"/>
          <p:cNvGrpSpPr>
            <a:grpSpLocks/>
          </p:cNvGrpSpPr>
          <p:nvPr/>
        </p:nvGrpSpPr>
        <p:grpSpPr bwMode="auto">
          <a:xfrm>
            <a:off x="3281583" y="1813368"/>
            <a:ext cx="936625" cy="405040"/>
            <a:chOff x="2962031" y="1276155"/>
            <a:chExt cx="937080" cy="404549"/>
          </a:xfrm>
        </p:grpSpPr>
        <p:cxnSp>
          <p:nvCxnSpPr>
            <p:cNvPr id="210" name="Straight Arrow Connector 21"/>
            <p:cNvCxnSpPr>
              <a:cxnSpLocks noChangeShapeType="1"/>
              <a:stCxn id="198" idx="6"/>
              <a:endCxn id="199" idx="2"/>
            </p:cNvCxnSpPr>
            <p:nvPr/>
          </p:nvCxnSpPr>
          <p:spPr bwMode="auto">
            <a:xfrm>
              <a:off x="2962031" y="1680704"/>
              <a:ext cx="937080" cy="0"/>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11" name="TextBox 27"/>
            <p:cNvSpPr txBox="1">
              <a:spLocks noChangeArrowheads="1"/>
            </p:cNvSpPr>
            <p:nvPr/>
          </p:nvSpPr>
          <p:spPr bwMode="auto">
            <a:xfrm>
              <a:off x="3022498" y="1276155"/>
              <a:ext cx="866723"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8</a:t>
              </a:r>
              <a:r>
                <a:rPr lang="en-US" altLang="id-ID" sz="1600" b="1">
                  <a:solidFill>
                    <a:srgbClr val="FF0000"/>
                  </a:solidFill>
                  <a:latin typeface="Arial" panose="020B0604020202020204" pitchFamily="34" charset="0"/>
                  <a:cs typeface="Arial" panose="020B0604020202020204" pitchFamily="34" charset="0"/>
                </a:rPr>
                <a:t> (5)</a:t>
              </a:r>
              <a:endParaRPr lang="id-ID" altLang="id-ID" sz="1600" b="1">
                <a:solidFill>
                  <a:srgbClr val="FF0000"/>
                </a:solidFill>
                <a:latin typeface="Arial" panose="020B0604020202020204" pitchFamily="34" charset="0"/>
                <a:cs typeface="Arial" panose="020B0604020202020204" pitchFamily="34" charset="0"/>
              </a:endParaRPr>
            </a:p>
          </p:txBody>
        </p:sp>
      </p:grpSp>
      <p:grpSp>
        <p:nvGrpSpPr>
          <p:cNvPr id="212" name="Group 226"/>
          <p:cNvGrpSpPr>
            <a:grpSpLocks/>
          </p:cNvGrpSpPr>
          <p:nvPr/>
        </p:nvGrpSpPr>
        <p:grpSpPr bwMode="auto">
          <a:xfrm>
            <a:off x="2199877" y="2347500"/>
            <a:ext cx="1222994" cy="967367"/>
            <a:chOff x="1880559" y="1809854"/>
            <a:chExt cx="1222738" cy="968410"/>
          </a:xfrm>
        </p:grpSpPr>
        <p:cxnSp>
          <p:nvCxnSpPr>
            <p:cNvPr id="213" name="Straight Arrow Connector 18"/>
            <p:cNvCxnSpPr>
              <a:cxnSpLocks noChangeShapeType="1"/>
              <a:stCxn id="196" idx="7"/>
              <a:endCxn id="198" idx="3"/>
            </p:cNvCxnSpPr>
            <p:nvPr/>
          </p:nvCxnSpPr>
          <p:spPr bwMode="auto">
            <a:xfrm flipV="1">
              <a:off x="1880559" y="1809854"/>
              <a:ext cx="771247" cy="968410"/>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14" name="TextBox 27"/>
            <p:cNvSpPr txBox="1">
              <a:spLocks noChangeArrowheads="1"/>
            </p:cNvSpPr>
            <p:nvPr/>
          </p:nvSpPr>
          <p:spPr bwMode="auto">
            <a:xfrm>
              <a:off x="2236574" y="2130569"/>
              <a:ext cx="866723"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7</a:t>
              </a:r>
              <a:r>
                <a:rPr lang="en-US" altLang="id-ID" sz="1600" b="1">
                  <a:solidFill>
                    <a:srgbClr val="FF0000"/>
                  </a:solidFill>
                  <a:latin typeface="Arial" panose="020B0604020202020204" pitchFamily="34" charset="0"/>
                  <a:cs typeface="Arial" panose="020B0604020202020204" pitchFamily="34" charset="0"/>
                </a:rPr>
                <a:t> (4)</a:t>
              </a:r>
              <a:endParaRPr lang="id-ID" altLang="id-ID" sz="1600" b="1">
                <a:solidFill>
                  <a:srgbClr val="FF0000"/>
                </a:solidFill>
                <a:latin typeface="Arial" panose="020B0604020202020204" pitchFamily="34" charset="0"/>
                <a:cs typeface="Arial" panose="020B0604020202020204" pitchFamily="34" charset="0"/>
              </a:endParaRPr>
            </a:p>
          </p:txBody>
        </p:sp>
      </p:grpSp>
      <p:grpSp>
        <p:nvGrpSpPr>
          <p:cNvPr id="215" name="Group 229"/>
          <p:cNvGrpSpPr>
            <a:grpSpLocks/>
          </p:cNvGrpSpPr>
          <p:nvPr/>
        </p:nvGrpSpPr>
        <p:grpSpPr bwMode="auto">
          <a:xfrm>
            <a:off x="1028069" y="2347498"/>
            <a:ext cx="1258153" cy="967367"/>
            <a:chOff x="709448" y="1809853"/>
            <a:chExt cx="1257421" cy="968411"/>
          </a:xfrm>
        </p:grpSpPr>
        <p:cxnSp>
          <p:nvCxnSpPr>
            <p:cNvPr id="216" name="Straight Arrow Connector 18"/>
            <p:cNvCxnSpPr>
              <a:cxnSpLocks noChangeShapeType="1"/>
              <a:stCxn id="196" idx="1"/>
              <a:endCxn id="195" idx="5"/>
            </p:cNvCxnSpPr>
            <p:nvPr/>
          </p:nvCxnSpPr>
          <p:spPr bwMode="auto">
            <a:xfrm flipH="1" flipV="1">
              <a:off x="709448" y="1809853"/>
              <a:ext cx="915337" cy="968411"/>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17" name="TextBox 27"/>
            <p:cNvSpPr txBox="1">
              <a:spLocks noChangeArrowheads="1"/>
            </p:cNvSpPr>
            <p:nvPr/>
          </p:nvSpPr>
          <p:spPr bwMode="auto">
            <a:xfrm>
              <a:off x="967007" y="1947871"/>
              <a:ext cx="999862"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6</a:t>
              </a:r>
              <a:r>
                <a:rPr lang="en-US" altLang="id-ID" sz="1600" b="1">
                  <a:solidFill>
                    <a:srgbClr val="FF0000"/>
                  </a:solidFill>
                  <a:latin typeface="Arial" panose="020B0604020202020204" pitchFamily="34" charset="0"/>
                  <a:cs typeface="Arial" panose="020B0604020202020204" pitchFamily="34" charset="0"/>
                </a:rPr>
                <a:t> (18)</a:t>
              </a:r>
              <a:endParaRPr lang="id-ID" altLang="id-ID" sz="1600" b="1">
                <a:solidFill>
                  <a:srgbClr val="FF0000"/>
                </a:solidFill>
                <a:latin typeface="Arial" panose="020B0604020202020204" pitchFamily="34" charset="0"/>
                <a:cs typeface="Arial" panose="020B0604020202020204" pitchFamily="34" charset="0"/>
              </a:endParaRPr>
            </a:p>
          </p:txBody>
        </p:sp>
      </p:grpSp>
      <p:grpSp>
        <p:nvGrpSpPr>
          <p:cNvPr id="218" name="Group 230"/>
          <p:cNvGrpSpPr>
            <a:grpSpLocks/>
          </p:cNvGrpSpPr>
          <p:nvPr/>
        </p:nvGrpSpPr>
        <p:grpSpPr bwMode="auto">
          <a:xfrm>
            <a:off x="471708" y="2400969"/>
            <a:ext cx="1000125" cy="860425"/>
            <a:chOff x="152400" y="1863511"/>
            <a:chExt cx="999862" cy="860755"/>
          </a:xfrm>
        </p:grpSpPr>
        <p:cxnSp>
          <p:nvCxnSpPr>
            <p:cNvPr id="219" name="Straight Arrow Connector 9"/>
            <p:cNvCxnSpPr>
              <a:cxnSpLocks noChangeShapeType="1"/>
              <a:stCxn id="195" idx="4"/>
              <a:endCxn id="197" idx="0"/>
            </p:cNvCxnSpPr>
            <p:nvPr/>
          </p:nvCxnSpPr>
          <p:spPr bwMode="auto">
            <a:xfrm>
              <a:off x="580119" y="1863511"/>
              <a:ext cx="0" cy="860755"/>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20" name="TextBox 27"/>
            <p:cNvSpPr txBox="1">
              <a:spLocks noChangeArrowheads="1"/>
            </p:cNvSpPr>
            <p:nvPr/>
          </p:nvSpPr>
          <p:spPr bwMode="auto">
            <a:xfrm>
              <a:off x="152400" y="2200793"/>
              <a:ext cx="999862"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5</a:t>
              </a:r>
              <a:r>
                <a:rPr lang="en-US" altLang="id-ID" sz="1600" b="1">
                  <a:solidFill>
                    <a:srgbClr val="FF0000"/>
                  </a:solidFill>
                  <a:latin typeface="Arial" panose="020B0604020202020204" pitchFamily="34" charset="0"/>
                  <a:cs typeface="Arial" panose="020B0604020202020204" pitchFamily="34" charset="0"/>
                </a:rPr>
                <a:t> (15)</a:t>
              </a:r>
              <a:endParaRPr lang="id-ID" altLang="id-ID" sz="1600" b="1">
                <a:solidFill>
                  <a:srgbClr val="FF0000"/>
                </a:solidFill>
                <a:latin typeface="Arial" panose="020B0604020202020204" pitchFamily="34" charset="0"/>
                <a:cs typeface="Arial" panose="020B0604020202020204" pitchFamily="34" charset="0"/>
              </a:endParaRPr>
            </a:p>
          </p:txBody>
        </p:sp>
      </p:grpSp>
      <p:grpSp>
        <p:nvGrpSpPr>
          <p:cNvPr id="221" name="Group 222"/>
          <p:cNvGrpSpPr>
            <a:grpSpLocks/>
          </p:cNvGrpSpPr>
          <p:nvPr/>
        </p:nvGrpSpPr>
        <p:grpSpPr bwMode="auto">
          <a:xfrm>
            <a:off x="4329333" y="1281782"/>
            <a:ext cx="866775" cy="754063"/>
            <a:chOff x="4010077" y="745040"/>
            <a:chExt cx="866723" cy="754487"/>
          </a:xfrm>
        </p:grpSpPr>
        <p:cxnSp>
          <p:nvCxnSpPr>
            <p:cNvPr id="222" name="Straight Arrow Connector 18"/>
            <p:cNvCxnSpPr>
              <a:cxnSpLocks noChangeShapeType="1"/>
              <a:stCxn id="199" idx="0"/>
              <a:endCxn id="204" idx="4"/>
            </p:cNvCxnSpPr>
            <p:nvPr/>
          </p:nvCxnSpPr>
          <p:spPr bwMode="auto">
            <a:xfrm flipV="1">
              <a:off x="4080717" y="745040"/>
              <a:ext cx="0" cy="754487"/>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23" name="TextBox 27"/>
            <p:cNvSpPr txBox="1">
              <a:spLocks noChangeArrowheads="1"/>
            </p:cNvSpPr>
            <p:nvPr/>
          </p:nvSpPr>
          <p:spPr bwMode="auto">
            <a:xfrm>
              <a:off x="4010077" y="851682"/>
              <a:ext cx="866723"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4</a:t>
              </a:r>
              <a:r>
                <a:rPr lang="en-US" altLang="id-ID" sz="1600" b="1">
                  <a:solidFill>
                    <a:srgbClr val="FF0000"/>
                  </a:solidFill>
                  <a:latin typeface="Arial" panose="020B0604020202020204" pitchFamily="34" charset="0"/>
                  <a:cs typeface="Arial" panose="020B0604020202020204" pitchFamily="34" charset="0"/>
                </a:rPr>
                <a:t> (3)</a:t>
              </a:r>
              <a:endParaRPr lang="id-ID" altLang="id-ID" sz="1600" b="1">
                <a:solidFill>
                  <a:srgbClr val="FF0000"/>
                </a:solidFill>
                <a:latin typeface="Arial" panose="020B0604020202020204" pitchFamily="34" charset="0"/>
                <a:cs typeface="Arial" panose="020B0604020202020204" pitchFamily="34" charset="0"/>
              </a:endParaRPr>
            </a:p>
          </p:txBody>
        </p:sp>
      </p:grpSp>
      <p:grpSp>
        <p:nvGrpSpPr>
          <p:cNvPr id="224" name="Group 227"/>
          <p:cNvGrpSpPr>
            <a:grpSpLocks/>
          </p:cNvGrpSpPr>
          <p:nvPr/>
        </p:nvGrpSpPr>
        <p:grpSpPr bwMode="auto">
          <a:xfrm>
            <a:off x="2139552" y="1228310"/>
            <a:ext cx="1234107" cy="861005"/>
            <a:chOff x="1820101" y="691533"/>
            <a:chExt cx="1234969" cy="860375"/>
          </a:xfrm>
        </p:grpSpPr>
        <p:cxnSp>
          <p:nvCxnSpPr>
            <p:cNvPr id="225" name="Straight Arrow Connector 12"/>
            <p:cNvCxnSpPr>
              <a:cxnSpLocks noChangeShapeType="1"/>
              <a:stCxn id="203" idx="5"/>
              <a:endCxn id="198" idx="1"/>
            </p:cNvCxnSpPr>
            <p:nvPr/>
          </p:nvCxnSpPr>
          <p:spPr bwMode="auto">
            <a:xfrm>
              <a:off x="1820101" y="691533"/>
              <a:ext cx="832314" cy="860375"/>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26" name="TextBox 27"/>
            <p:cNvSpPr txBox="1">
              <a:spLocks noChangeArrowheads="1"/>
            </p:cNvSpPr>
            <p:nvPr/>
          </p:nvSpPr>
          <p:spPr bwMode="auto">
            <a:xfrm>
              <a:off x="2055208" y="790783"/>
              <a:ext cx="999862"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3</a:t>
              </a:r>
              <a:r>
                <a:rPr lang="en-US" altLang="id-ID" sz="1600" b="1">
                  <a:solidFill>
                    <a:srgbClr val="FF0000"/>
                  </a:solidFill>
                  <a:latin typeface="Arial" panose="020B0604020202020204" pitchFamily="34" charset="0"/>
                  <a:cs typeface="Arial" panose="020B0604020202020204" pitchFamily="34" charset="0"/>
                </a:rPr>
                <a:t> (15)</a:t>
              </a:r>
              <a:endParaRPr lang="id-ID" altLang="id-ID" sz="1600" b="1">
                <a:solidFill>
                  <a:srgbClr val="FF0000"/>
                </a:solidFill>
                <a:latin typeface="Arial" panose="020B0604020202020204" pitchFamily="34" charset="0"/>
                <a:cs typeface="Arial" panose="020B0604020202020204" pitchFamily="34" charset="0"/>
              </a:endParaRPr>
            </a:p>
          </p:txBody>
        </p:sp>
      </p:grpSp>
      <p:grpSp>
        <p:nvGrpSpPr>
          <p:cNvPr id="227" name="Group 224"/>
          <p:cNvGrpSpPr>
            <a:grpSpLocks/>
          </p:cNvGrpSpPr>
          <p:nvPr/>
        </p:nvGrpSpPr>
        <p:grpSpPr bwMode="auto">
          <a:xfrm>
            <a:off x="4329333" y="2400969"/>
            <a:ext cx="866775" cy="860425"/>
            <a:chOff x="4010077" y="1863511"/>
            <a:chExt cx="866723" cy="860755"/>
          </a:xfrm>
        </p:grpSpPr>
        <p:cxnSp>
          <p:nvCxnSpPr>
            <p:cNvPr id="228" name="Straight Arrow Connector 18"/>
            <p:cNvCxnSpPr>
              <a:cxnSpLocks noChangeShapeType="1"/>
              <a:stCxn id="199" idx="4"/>
              <a:endCxn id="205" idx="0"/>
            </p:cNvCxnSpPr>
            <p:nvPr/>
          </p:nvCxnSpPr>
          <p:spPr bwMode="auto">
            <a:xfrm>
              <a:off x="4080717" y="1863511"/>
              <a:ext cx="0" cy="860755"/>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29" name="TextBox 27"/>
            <p:cNvSpPr txBox="1">
              <a:spLocks noChangeArrowheads="1"/>
            </p:cNvSpPr>
            <p:nvPr/>
          </p:nvSpPr>
          <p:spPr bwMode="auto">
            <a:xfrm>
              <a:off x="4010077" y="2078994"/>
              <a:ext cx="866723"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9</a:t>
              </a:r>
              <a:r>
                <a:rPr lang="en-US" altLang="id-ID" sz="1600" b="1">
                  <a:solidFill>
                    <a:srgbClr val="FF0000"/>
                  </a:solidFill>
                  <a:latin typeface="Arial" panose="020B0604020202020204" pitchFamily="34" charset="0"/>
                  <a:cs typeface="Arial" panose="020B0604020202020204" pitchFamily="34" charset="0"/>
                </a:rPr>
                <a:t> (5)</a:t>
              </a:r>
              <a:endParaRPr lang="id-ID" altLang="id-ID" sz="1600" b="1">
                <a:solidFill>
                  <a:srgbClr val="FF0000"/>
                </a:solidFill>
                <a:latin typeface="Arial" panose="020B0604020202020204" pitchFamily="34" charset="0"/>
                <a:cs typeface="Arial" panose="020B0604020202020204" pitchFamily="34" charset="0"/>
              </a:endParaRPr>
            </a:p>
          </p:txBody>
        </p:sp>
      </p:grpSp>
      <p:grpSp>
        <p:nvGrpSpPr>
          <p:cNvPr id="230" name="Group 231"/>
          <p:cNvGrpSpPr>
            <a:grpSpLocks/>
          </p:cNvGrpSpPr>
          <p:nvPr/>
        </p:nvGrpSpPr>
        <p:grpSpPr bwMode="auto">
          <a:xfrm>
            <a:off x="917796" y="3443961"/>
            <a:ext cx="1087437" cy="445860"/>
            <a:chOff x="598098" y="2906432"/>
            <a:chExt cx="1087998" cy="446368"/>
          </a:xfrm>
        </p:grpSpPr>
        <p:cxnSp>
          <p:nvCxnSpPr>
            <p:cNvPr id="231" name="Straight Arrow Connector 15"/>
            <p:cNvCxnSpPr>
              <a:cxnSpLocks noChangeShapeType="1"/>
              <a:stCxn id="197" idx="6"/>
              <a:endCxn id="196" idx="2"/>
            </p:cNvCxnSpPr>
            <p:nvPr/>
          </p:nvCxnSpPr>
          <p:spPr bwMode="auto">
            <a:xfrm>
              <a:off x="761694" y="2906432"/>
              <a:ext cx="810043" cy="0"/>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32" name="TextBox 27"/>
            <p:cNvSpPr txBox="1">
              <a:spLocks noChangeArrowheads="1"/>
            </p:cNvSpPr>
            <p:nvPr/>
          </p:nvSpPr>
          <p:spPr bwMode="auto">
            <a:xfrm>
              <a:off x="598098" y="2951649"/>
              <a:ext cx="1087998"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10</a:t>
              </a:r>
              <a:r>
                <a:rPr lang="en-US" altLang="id-ID" sz="1600" b="1">
                  <a:solidFill>
                    <a:srgbClr val="FF0000"/>
                  </a:solidFill>
                  <a:latin typeface="Arial" panose="020B0604020202020204" pitchFamily="34" charset="0"/>
                  <a:cs typeface="Arial" panose="020B0604020202020204" pitchFamily="34" charset="0"/>
                </a:rPr>
                <a:t> (15)</a:t>
              </a:r>
              <a:endParaRPr lang="id-ID" altLang="id-ID" sz="1600" b="1">
                <a:solidFill>
                  <a:srgbClr val="FF0000"/>
                </a:solidFill>
                <a:latin typeface="Arial" panose="020B0604020202020204" pitchFamily="34" charset="0"/>
                <a:cs typeface="Arial" panose="020B0604020202020204" pitchFamily="34" charset="0"/>
              </a:endParaRPr>
            </a:p>
          </p:txBody>
        </p:sp>
      </p:grpSp>
      <p:grpSp>
        <p:nvGrpSpPr>
          <p:cNvPr id="233" name="Group 225"/>
          <p:cNvGrpSpPr>
            <a:grpSpLocks/>
          </p:cNvGrpSpPr>
          <p:nvPr/>
        </p:nvGrpSpPr>
        <p:grpSpPr bwMode="auto">
          <a:xfrm>
            <a:off x="2252883" y="3397693"/>
            <a:ext cx="1965325" cy="401638"/>
            <a:chOff x="1934296" y="2861360"/>
            <a:chExt cx="1964814" cy="401151"/>
          </a:xfrm>
        </p:grpSpPr>
        <p:cxnSp>
          <p:nvCxnSpPr>
            <p:cNvPr id="234" name="Straight Arrow Connector 18"/>
            <p:cNvCxnSpPr>
              <a:cxnSpLocks noChangeShapeType="1"/>
              <a:stCxn id="196" idx="6"/>
              <a:endCxn id="205" idx="2"/>
            </p:cNvCxnSpPr>
            <p:nvPr/>
          </p:nvCxnSpPr>
          <p:spPr bwMode="auto">
            <a:xfrm>
              <a:off x="1934296" y="2907569"/>
              <a:ext cx="1964814" cy="0"/>
            </a:xfrm>
            <a:prstGeom prst="straightConnector1">
              <a:avLst/>
            </a:prstGeom>
            <a:noFill/>
            <a:ln w="28575" algn="ctr">
              <a:solidFill>
                <a:srgbClr val="990000"/>
              </a:solidFill>
              <a:round/>
              <a:headEnd/>
              <a:tailEnd/>
            </a:ln>
            <a:extLst>
              <a:ext uri="{909E8E84-426E-40DD-AFC4-6F175D3DCCD1}">
                <a14:hiddenFill xmlns:a14="http://schemas.microsoft.com/office/drawing/2010/main">
                  <a:noFill/>
                </a14:hiddenFill>
              </a:ext>
            </a:extLst>
          </p:spPr>
        </p:cxnSp>
        <p:sp>
          <p:nvSpPr>
            <p:cNvPr id="235" name="TextBox 27"/>
            <p:cNvSpPr txBox="1">
              <a:spLocks noChangeArrowheads="1"/>
            </p:cNvSpPr>
            <p:nvPr/>
          </p:nvSpPr>
          <p:spPr bwMode="auto">
            <a:xfrm>
              <a:off x="2538853" y="2861360"/>
              <a:ext cx="1079147" cy="40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600" b="1">
                  <a:solidFill>
                    <a:srgbClr val="FF0000"/>
                  </a:solidFill>
                  <a:latin typeface="Arial" panose="020B0604020202020204" pitchFamily="34" charset="0"/>
                  <a:cs typeface="Arial" panose="020B0604020202020204" pitchFamily="34" charset="0"/>
                </a:rPr>
                <a:t> e</a:t>
              </a:r>
              <a:r>
                <a:rPr lang="en-US" altLang="id-ID" sz="1600" b="1" baseline="-25000">
                  <a:solidFill>
                    <a:srgbClr val="FF0000"/>
                  </a:solidFill>
                  <a:latin typeface="Arial" panose="020B0604020202020204" pitchFamily="34" charset="0"/>
                  <a:cs typeface="Arial" panose="020B0604020202020204" pitchFamily="34" charset="0"/>
                </a:rPr>
                <a:t>11</a:t>
              </a:r>
              <a:r>
                <a:rPr lang="en-US" altLang="id-ID" sz="1600" b="1">
                  <a:solidFill>
                    <a:srgbClr val="FF0000"/>
                  </a:solidFill>
                  <a:latin typeface="Arial" panose="020B0604020202020204" pitchFamily="34" charset="0"/>
                  <a:cs typeface="Arial" panose="020B0604020202020204" pitchFamily="34" charset="0"/>
                </a:rPr>
                <a:t> (15)</a:t>
              </a:r>
              <a:endParaRPr lang="id-ID" altLang="id-ID" sz="1600" b="1">
                <a:solidFill>
                  <a:srgbClr val="FF0000"/>
                </a:solidFill>
                <a:latin typeface="Arial" panose="020B0604020202020204" pitchFamily="34" charset="0"/>
                <a:cs typeface="Arial" panose="020B0604020202020204" pitchFamily="34" charset="0"/>
              </a:endParaRPr>
            </a:p>
          </p:txBody>
        </p:sp>
      </p:grpSp>
      <p:grpSp>
        <p:nvGrpSpPr>
          <p:cNvPr id="236" name="Group 234"/>
          <p:cNvGrpSpPr>
            <a:grpSpLocks/>
          </p:cNvGrpSpPr>
          <p:nvPr/>
        </p:nvGrpSpPr>
        <p:grpSpPr bwMode="auto">
          <a:xfrm>
            <a:off x="2757708" y="1222818"/>
            <a:ext cx="1219200" cy="533400"/>
            <a:chOff x="685800" y="3962400"/>
            <a:chExt cx="1219200" cy="533400"/>
          </a:xfrm>
        </p:grpSpPr>
        <p:sp>
          <p:nvSpPr>
            <p:cNvPr id="237" name="Multiply 236"/>
            <p:cNvSpPr/>
            <p:nvPr/>
          </p:nvSpPr>
          <p:spPr bwMode="auto">
            <a:xfrm>
              <a:off x="685800" y="3962400"/>
              <a:ext cx="381000" cy="533400"/>
            </a:xfrm>
            <a:prstGeom prst="mathMultiply">
              <a:avLst/>
            </a:prstGeom>
            <a:solidFill>
              <a:srgbClr val="000000">
                <a:lumMod val="65000"/>
                <a:lumOff val="35000"/>
              </a:srgbClr>
            </a:solidFill>
            <a:ln w="952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238" name="TextBox 233"/>
            <p:cNvSpPr txBox="1">
              <a:spLocks noChangeArrowheads="1"/>
            </p:cNvSpPr>
            <p:nvPr/>
          </p:nvSpPr>
          <p:spPr bwMode="auto">
            <a:xfrm>
              <a:off x="1008601" y="4038600"/>
              <a:ext cx="8963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Loop !</a:t>
              </a:r>
            </a:p>
          </p:txBody>
        </p:sp>
      </p:grpSp>
      <p:grpSp>
        <p:nvGrpSpPr>
          <p:cNvPr id="239" name="Group 235"/>
          <p:cNvGrpSpPr>
            <a:grpSpLocks/>
          </p:cNvGrpSpPr>
          <p:nvPr/>
        </p:nvGrpSpPr>
        <p:grpSpPr bwMode="auto">
          <a:xfrm>
            <a:off x="2910108" y="3337368"/>
            <a:ext cx="896938" cy="781050"/>
            <a:chOff x="457200" y="3962400"/>
            <a:chExt cx="896399" cy="781110"/>
          </a:xfrm>
        </p:grpSpPr>
        <p:sp>
          <p:nvSpPr>
            <p:cNvPr id="240" name="Multiply 239"/>
            <p:cNvSpPr/>
            <p:nvPr/>
          </p:nvSpPr>
          <p:spPr bwMode="auto">
            <a:xfrm>
              <a:off x="685663" y="3962400"/>
              <a:ext cx="380771" cy="533441"/>
            </a:xfrm>
            <a:prstGeom prst="mathMultiply">
              <a:avLst/>
            </a:prstGeom>
            <a:solidFill>
              <a:srgbClr val="000000">
                <a:lumMod val="65000"/>
                <a:lumOff val="35000"/>
              </a:srgbClr>
            </a:solidFill>
            <a:ln w="952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241" name="TextBox 237"/>
            <p:cNvSpPr txBox="1">
              <a:spLocks noChangeArrowheads="1"/>
            </p:cNvSpPr>
            <p:nvPr/>
          </p:nvSpPr>
          <p:spPr bwMode="auto">
            <a:xfrm>
              <a:off x="457200" y="4343400"/>
              <a:ext cx="8963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Loop !</a:t>
              </a:r>
            </a:p>
          </p:txBody>
        </p:sp>
      </p:grpSp>
      <p:grpSp>
        <p:nvGrpSpPr>
          <p:cNvPr id="242" name="Group 238"/>
          <p:cNvGrpSpPr>
            <a:grpSpLocks/>
          </p:cNvGrpSpPr>
          <p:nvPr/>
        </p:nvGrpSpPr>
        <p:grpSpPr bwMode="auto">
          <a:xfrm>
            <a:off x="1386108" y="2061018"/>
            <a:ext cx="896938" cy="838200"/>
            <a:chOff x="533400" y="3657600"/>
            <a:chExt cx="896399" cy="838200"/>
          </a:xfrm>
        </p:grpSpPr>
        <p:sp>
          <p:nvSpPr>
            <p:cNvPr id="243" name="Multiply 242"/>
            <p:cNvSpPr/>
            <p:nvPr/>
          </p:nvSpPr>
          <p:spPr bwMode="auto">
            <a:xfrm>
              <a:off x="685708" y="3962400"/>
              <a:ext cx="380771" cy="533400"/>
            </a:xfrm>
            <a:prstGeom prst="mathMultiply">
              <a:avLst/>
            </a:prstGeom>
            <a:solidFill>
              <a:srgbClr val="000000">
                <a:lumMod val="65000"/>
                <a:lumOff val="35000"/>
              </a:srgbClr>
            </a:solidFill>
            <a:ln w="9525" cap="flat" cmpd="sng" algn="ctr">
              <a:solidFill>
                <a:srgbClr val="000000"/>
              </a:solidFill>
              <a:prstDash val="solid"/>
              <a:round/>
              <a:headEnd type="none" w="med" len="med"/>
              <a:tailEnd type="none" w="med" len="med"/>
            </a:ln>
            <a:effectLst/>
          </p:spPr>
          <p:txBody>
            <a:bodyPr wrap="none"/>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244" name="TextBox 240"/>
            <p:cNvSpPr txBox="1">
              <a:spLocks noChangeArrowheads="1"/>
            </p:cNvSpPr>
            <p:nvPr/>
          </p:nvSpPr>
          <p:spPr bwMode="auto">
            <a:xfrm>
              <a:off x="533400" y="3657600"/>
              <a:ext cx="8963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id-ID" sz="2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Loop !</a:t>
              </a:r>
            </a:p>
          </p:txBody>
        </p:sp>
      </p:grpSp>
      <p:sp>
        <p:nvSpPr>
          <p:cNvPr id="245" name="TextBox 244"/>
          <p:cNvSpPr txBox="1">
            <a:spLocks noChangeArrowheads="1"/>
          </p:cNvSpPr>
          <p:nvPr/>
        </p:nvSpPr>
        <p:spPr bwMode="auto">
          <a:xfrm>
            <a:off x="547908" y="4118418"/>
            <a:ext cx="4038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800">
                <a:solidFill>
                  <a:srgbClr val="000000"/>
                </a:solidFill>
                <a:latin typeface="Arial" panose="020B0604020202020204" pitchFamily="34" charset="0"/>
                <a:cs typeface="Arial" panose="020B0604020202020204" pitchFamily="34" charset="0"/>
              </a:rPr>
              <a:t>Mula2 T kosong.</a:t>
            </a:r>
          </a:p>
          <a:p>
            <a:pPr defTabSz="914400" eaLnBrk="1" fontAlgn="base" hangingPunct="1">
              <a:spcBef>
                <a:spcPct val="0"/>
              </a:spcBef>
              <a:spcAft>
                <a:spcPct val="0"/>
              </a:spcAft>
            </a:pPr>
            <a:r>
              <a:rPr lang="en-US" altLang="id-ID" sz="1800">
                <a:solidFill>
                  <a:srgbClr val="000000"/>
                </a:solidFill>
                <a:latin typeface="Arial" panose="020B0604020202020204" pitchFamily="34" charset="0"/>
                <a:cs typeface="Arial" panose="020B0604020202020204" pitchFamily="34" charset="0"/>
              </a:rPr>
              <a:t>Ambil sembarang node G (misal v1), masukkan ke T</a:t>
            </a:r>
          </a:p>
        </p:txBody>
      </p:sp>
      <p:sp>
        <p:nvSpPr>
          <p:cNvPr id="246" name="TextBox 245"/>
          <p:cNvSpPr txBox="1">
            <a:spLocks noChangeArrowheads="1"/>
          </p:cNvSpPr>
          <p:nvPr/>
        </p:nvSpPr>
        <p:spPr bwMode="auto">
          <a:xfrm>
            <a:off x="547908" y="5120131"/>
            <a:ext cx="4038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800">
                <a:solidFill>
                  <a:srgbClr val="6600FF"/>
                </a:solidFill>
                <a:latin typeface="Arial" panose="020B0604020202020204" pitchFamily="34" charset="0"/>
                <a:cs typeface="Arial" panose="020B0604020202020204" pitchFamily="34" charset="0"/>
              </a:rPr>
              <a:t>Diantara garis2 yg berhubungan dgn node G yg sudah dipilih (warna merah), cari yg bobotnya minimum</a:t>
            </a:r>
          </a:p>
        </p:txBody>
      </p:sp>
      <p:sp>
        <p:nvSpPr>
          <p:cNvPr id="247" name="TextBox 246"/>
          <p:cNvSpPr txBox="1">
            <a:spLocks noChangeArrowheads="1"/>
          </p:cNvSpPr>
          <p:nvPr/>
        </p:nvSpPr>
        <p:spPr bwMode="auto">
          <a:xfrm>
            <a:off x="547908" y="6023418"/>
            <a:ext cx="525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defTabSz="914400" eaLnBrk="1" fontAlgn="base" hangingPunct="1">
              <a:spcBef>
                <a:spcPct val="0"/>
              </a:spcBef>
              <a:spcAft>
                <a:spcPct val="0"/>
              </a:spcAft>
            </a:pPr>
            <a:r>
              <a:rPr lang="en-US" altLang="id-ID" sz="1800">
                <a:solidFill>
                  <a:srgbClr val="0070C0"/>
                </a:solidFill>
                <a:latin typeface="Arial" panose="020B0604020202020204" pitchFamily="34" charset="0"/>
                <a:cs typeface="Arial" panose="020B0604020202020204" pitchFamily="34" charset="0"/>
              </a:rPr>
              <a:t>Tambahkan garis tsb (dan titik ujungnya) ke T</a:t>
            </a:r>
          </a:p>
        </p:txBody>
      </p:sp>
    </p:spTree>
    <p:extLst>
      <p:ext uri="{BB962C8B-B14F-4D97-AF65-F5344CB8AC3E}">
        <p14:creationId xmlns:p14="http://schemas.microsoft.com/office/powerpoint/2010/main" val="412049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box(in)">
                                      <p:cBhvr>
                                        <p:cTn id="7" dur="500"/>
                                        <p:tgtEl>
                                          <p:spTgt spid="19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dissolve">
                                      <p:cBhvr>
                                        <p:cTn id="12" dur="5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box(in)">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dissolve">
                                      <p:cBhvr>
                                        <p:cTn id="22" dur="500"/>
                                        <p:tgtEl>
                                          <p:spTgt spid="24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03"/>
                                        </p:tgtEl>
                                        <p:attrNameLst>
                                          <p:attrName>style.visibility</p:attrName>
                                        </p:attrNameLst>
                                      </p:cBhvr>
                                      <p:to>
                                        <p:strVal val="visible"/>
                                      </p:to>
                                    </p:set>
                                    <p:animEffect transition="in" filter="box(in)">
                                      <p:cBhvr>
                                        <p:cTn id="27" dur="500"/>
                                        <p:tgtEl>
                                          <p:spTgt spid="20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75"/>
                                        </p:tgtEl>
                                        <p:attrNameLst>
                                          <p:attrName>style.visibility</p:attrName>
                                        </p:attrNameLst>
                                      </p:cBhvr>
                                      <p:to>
                                        <p:strVal val="visible"/>
                                      </p:to>
                                    </p:set>
                                    <p:animEffect transition="in" filter="box(in)">
                                      <p:cBhvr>
                                        <p:cTn id="32" dur="500"/>
                                        <p:tgtEl>
                                          <p:spTgt spid="17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6"/>
                                        </p:tgtEl>
                                        <p:attrNameLst>
                                          <p:attrName>style.visibility</p:attrName>
                                        </p:attrNameLst>
                                      </p:cBhvr>
                                      <p:to>
                                        <p:strVal val="visible"/>
                                      </p:to>
                                    </p:set>
                                    <p:animEffect transition="in" filter="dissolve">
                                      <p:cBhvr>
                                        <p:cTn id="37" dur="500"/>
                                        <p:tgtEl>
                                          <p:spTgt spid="246"/>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ntr" presetSubtype="0" fill="hold" nodeType="clickEffect">
                                  <p:stCondLst>
                                    <p:cond delay="0"/>
                                  </p:stCondLst>
                                  <p:childTnLst>
                                    <p:set>
                                      <p:cBhvr>
                                        <p:cTn id="41" dur="1" fill="hold">
                                          <p:stCondLst>
                                            <p:cond delay="0"/>
                                          </p:stCondLst>
                                        </p:cTn>
                                        <p:tgtEl>
                                          <p:spTgt spid="206"/>
                                        </p:tgtEl>
                                        <p:attrNameLst>
                                          <p:attrName>style.visibility</p:attrName>
                                        </p:attrNameLst>
                                      </p:cBhvr>
                                      <p:to>
                                        <p:strVal val="visible"/>
                                      </p:to>
                                    </p:set>
                                    <p:animEffect transition="in" filter="fade">
                                      <p:cBhvr>
                                        <p:cTn id="42" dur="2000"/>
                                        <p:tgtEl>
                                          <p:spTgt spid="206"/>
                                        </p:tgtEl>
                                      </p:cBhvr>
                                    </p:animEffect>
                                    <p:anim calcmode="lin" valueType="num">
                                      <p:cBhvr>
                                        <p:cTn id="43" dur="2000" fill="hold"/>
                                        <p:tgtEl>
                                          <p:spTgt spid="206"/>
                                        </p:tgtEl>
                                        <p:attrNameLst>
                                          <p:attrName>style.rotation</p:attrName>
                                        </p:attrNameLst>
                                      </p:cBhvr>
                                      <p:tavLst>
                                        <p:tav tm="0">
                                          <p:val>
                                            <p:fltVal val="720"/>
                                          </p:val>
                                        </p:tav>
                                        <p:tav tm="100000">
                                          <p:val>
                                            <p:fltVal val="0"/>
                                          </p:val>
                                        </p:tav>
                                      </p:tavLst>
                                    </p:anim>
                                    <p:anim calcmode="lin" valueType="num">
                                      <p:cBhvr>
                                        <p:cTn id="44" dur="2000" fill="hold"/>
                                        <p:tgtEl>
                                          <p:spTgt spid="206"/>
                                        </p:tgtEl>
                                        <p:attrNameLst>
                                          <p:attrName>ppt_h</p:attrName>
                                        </p:attrNameLst>
                                      </p:cBhvr>
                                      <p:tavLst>
                                        <p:tav tm="0">
                                          <p:val>
                                            <p:fltVal val="0"/>
                                          </p:val>
                                        </p:tav>
                                        <p:tav tm="100000">
                                          <p:val>
                                            <p:strVal val="#ppt_h"/>
                                          </p:val>
                                        </p:tav>
                                      </p:tavLst>
                                    </p:anim>
                                    <p:anim calcmode="lin" valueType="num">
                                      <p:cBhvr>
                                        <p:cTn id="45" dur="2000" fill="hold"/>
                                        <p:tgtEl>
                                          <p:spTgt spid="206"/>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40"/>
                                            </p:cond>
                                          </p:stCondLst>
                                        </p:cTn>
                                        <p:tgtEl>
                                          <p:spTgt spid="206"/>
                                        </p:tgtEl>
                                        <p:attrNameLst>
                                          <p:attrName>style.visibility</p:attrName>
                                        </p:attrNameLst>
                                      </p:cBhvr>
                                      <p:to>
                                        <p:strVal val="hidden"/>
                                      </p:to>
                                    </p:set>
                                  </p:sub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06"/>
                                        </p:tgtEl>
                                        <p:attrNameLst>
                                          <p:attrName>style.visibility</p:attrName>
                                        </p:attrNameLst>
                                      </p:cBhvr>
                                      <p:to>
                                        <p:strVal val="visible"/>
                                      </p:to>
                                    </p:set>
                                    <p:animEffect transition="in" filter="wipe(left)">
                                      <p:cBhvr>
                                        <p:cTn id="49" dur="2000"/>
                                        <p:tgtEl>
                                          <p:spTgt spid="206"/>
                                        </p:tgtEl>
                                      </p:cBhvr>
                                    </p:animEffect>
                                  </p:childTnLst>
                                  <p:subTnLst>
                                    <p:set>
                                      <p:cBhvr override="childStyle">
                                        <p:cTn dur="1" fill="hold" display="0" masterRel="sameClick" afterEffect="1">
                                          <p:stCondLst>
                                            <p:cond evt="end" delay="0">
                                              <p:tn val="47"/>
                                            </p:cond>
                                          </p:stCondLst>
                                        </p:cTn>
                                        <p:tgtEl>
                                          <p:spTgt spid="206"/>
                                        </p:tgtEl>
                                        <p:attrNameLst>
                                          <p:attrName>style.visibility</p:attrName>
                                        </p:attrNameLst>
                                      </p:cBhvr>
                                      <p:to>
                                        <p:strVal val="hidden"/>
                                      </p:to>
                                    </p:set>
                                  </p:subTnLst>
                                </p:cTn>
                              </p:par>
                            </p:childTnLst>
                          </p:cTn>
                        </p:par>
                        <p:par>
                          <p:cTn id="50" fill="hold">
                            <p:stCondLst>
                              <p:cond delay="4000"/>
                            </p:stCondLst>
                            <p:childTnLst>
                              <p:par>
                                <p:cTn id="51" presetID="35" presetClass="entr" presetSubtype="0" fill="hold" nodeType="afterEffect">
                                  <p:stCondLst>
                                    <p:cond delay="0"/>
                                  </p:stCondLst>
                                  <p:childTnLst>
                                    <p:set>
                                      <p:cBhvr>
                                        <p:cTn id="52" dur="1" fill="hold">
                                          <p:stCondLst>
                                            <p:cond delay="0"/>
                                          </p:stCondLst>
                                        </p:cTn>
                                        <p:tgtEl>
                                          <p:spTgt spid="224"/>
                                        </p:tgtEl>
                                        <p:attrNameLst>
                                          <p:attrName>style.visibility</p:attrName>
                                        </p:attrNameLst>
                                      </p:cBhvr>
                                      <p:to>
                                        <p:strVal val="visible"/>
                                      </p:to>
                                    </p:set>
                                    <p:animEffect transition="in" filter="fade">
                                      <p:cBhvr>
                                        <p:cTn id="53" dur="2000"/>
                                        <p:tgtEl>
                                          <p:spTgt spid="224"/>
                                        </p:tgtEl>
                                      </p:cBhvr>
                                    </p:animEffect>
                                    <p:anim calcmode="lin" valueType="num">
                                      <p:cBhvr>
                                        <p:cTn id="54" dur="2000" fill="hold"/>
                                        <p:tgtEl>
                                          <p:spTgt spid="224"/>
                                        </p:tgtEl>
                                        <p:attrNameLst>
                                          <p:attrName>style.rotation</p:attrName>
                                        </p:attrNameLst>
                                      </p:cBhvr>
                                      <p:tavLst>
                                        <p:tav tm="0">
                                          <p:val>
                                            <p:fltVal val="720"/>
                                          </p:val>
                                        </p:tav>
                                        <p:tav tm="100000">
                                          <p:val>
                                            <p:fltVal val="0"/>
                                          </p:val>
                                        </p:tav>
                                      </p:tavLst>
                                    </p:anim>
                                    <p:anim calcmode="lin" valueType="num">
                                      <p:cBhvr>
                                        <p:cTn id="55" dur="2000" fill="hold"/>
                                        <p:tgtEl>
                                          <p:spTgt spid="224"/>
                                        </p:tgtEl>
                                        <p:attrNameLst>
                                          <p:attrName>ppt_h</p:attrName>
                                        </p:attrNameLst>
                                      </p:cBhvr>
                                      <p:tavLst>
                                        <p:tav tm="0">
                                          <p:val>
                                            <p:fltVal val="0"/>
                                          </p:val>
                                        </p:tav>
                                        <p:tav tm="100000">
                                          <p:val>
                                            <p:strVal val="#ppt_h"/>
                                          </p:val>
                                        </p:tav>
                                      </p:tavLst>
                                    </p:anim>
                                    <p:anim calcmode="lin" valueType="num">
                                      <p:cBhvr>
                                        <p:cTn id="56" dur="2000" fill="hold"/>
                                        <p:tgtEl>
                                          <p:spTgt spid="224"/>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51"/>
                                            </p:cond>
                                          </p:stCondLst>
                                        </p:cTn>
                                        <p:tgtEl>
                                          <p:spTgt spid="224"/>
                                        </p:tgtEl>
                                        <p:attrNameLst>
                                          <p:attrName>style.visibility</p:attrName>
                                        </p:attrNameLst>
                                      </p:cBhvr>
                                      <p:to>
                                        <p:strVal val="hidden"/>
                                      </p:to>
                                    </p:set>
                                  </p:subTnLst>
                                </p:cTn>
                              </p:par>
                            </p:childTnLst>
                          </p:cTn>
                        </p:par>
                        <p:par>
                          <p:cTn id="57" fill="hold">
                            <p:stCondLst>
                              <p:cond delay="6000"/>
                            </p:stCondLst>
                            <p:childTnLst>
                              <p:par>
                                <p:cTn id="58" presetID="22" presetClass="entr" presetSubtype="1" fill="hold" nodeType="afterEffect">
                                  <p:stCondLst>
                                    <p:cond delay="0"/>
                                  </p:stCondLst>
                                  <p:childTnLst>
                                    <p:set>
                                      <p:cBhvr>
                                        <p:cTn id="59" dur="1" fill="hold">
                                          <p:stCondLst>
                                            <p:cond delay="0"/>
                                          </p:stCondLst>
                                        </p:cTn>
                                        <p:tgtEl>
                                          <p:spTgt spid="224"/>
                                        </p:tgtEl>
                                        <p:attrNameLst>
                                          <p:attrName>style.visibility</p:attrName>
                                        </p:attrNameLst>
                                      </p:cBhvr>
                                      <p:to>
                                        <p:strVal val="visible"/>
                                      </p:to>
                                    </p:set>
                                    <p:animEffect transition="in" filter="wipe(up)">
                                      <p:cBhvr>
                                        <p:cTn id="60" dur="2000"/>
                                        <p:tgtEl>
                                          <p:spTgt spid="224"/>
                                        </p:tgtEl>
                                      </p:cBhvr>
                                    </p:animEffect>
                                  </p:childTnLst>
                                  <p:subTnLst>
                                    <p:set>
                                      <p:cBhvr override="childStyle">
                                        <p:cTn dur="1" fill="hold" display="0" masterRel="sameClick" afterEffect="1">
                                          <p:stCondLst>
                                            <p:cond evt="end" delay="0">
                                              <p:tn val="58"/>
                                            </p:cond>
                                          </p:stCondLst>
                                        </p:cTn>
                                        <p:tgtEl>
                                          <p:spTgt spid="224"/>
                                        </p:tgtEl>
                                        <p:attrNameLst>
                                          <p:attrName>style.visibility</p:attrName>
                                        </p:attrNameLst>
                                      </p:cBhvr>
                                      <p:to>
                                        <p:strVal val="hidden"/>
                                      </p:to>
                                    </p:set>
                                  </p:subTnLst>
                                </p:cTn>
                              </p:par>
                            </p:childTnLst>
                          </p:cTn>
                        </p:par>
                        <p:par>
                          <p:cTn id="61" fill="hold">
                            <p:stCondLst>
                              <p:cond delay="8000"/>
                            </p:stCondLst>
                            <p:childTnLst>
                              <p:par>
                                <p:cTn id="62" presetID="35" presetClass="entr" presetSubtype="0" fill="hold" nodeType="afterEffect">
                                  <p:stCondLst>
                                    <p:cond delay="0"/>
                                  </p:stCondLst>
                                  <p:childTnLst>
                                    <p:set>
                                      <p:cBhvr>
                                        <p:cTn id="63" dur="1" fill="hold">
                                          <p:stCondLst>
                                            <p:cond delay="0"/>
                                          </p:stCondLst>
                                        </p:cTn>
                                        <p:tgtEl>
                                          <p:spTgt spid="200"/>
                                        </p:tgtEl>
                                        <p:attrNameLst>
                                          <p:attrName>style.visibility</p:attrName>
                                        </p:attrNameLst>
                                      </p:cBhvr>
                                      <p:to>
                                        <p:strVal val="visible"/>
                                      </p:to>
                                    </p:set>
                                    <p:animEffect transition="in" filter="fade">
                                      <p:cBhvr>
                                        <p:cTn id="64" dur="2000"/>
                                        <p:tgtEl>
                                          <p:spTgt spid="200"/>
                                        </p:tgtEl>
                                      </p:cBhvr>
                                    </p:animEffect>
                                    <p:anim calcmode="lin" valueType="num">
                                      <p:cBhvr>
                                        <p:cTn id="65" dur="2000" fill="hold"/>
                                        <p:tgtEl>
                                          <p:spTgt spid="200"/>
                                        </p:tgtEl>
                                        <p:attrNameLst>
                                          <p:attrName>style.rotation</p:attrName>
                                        </p:attrNameLst>
                                      </p:cBhvr>
                                      <p:tavLst>
                                        <p:tav tm="0">
                                          <p:val>
                                            <p:fltVal val="720"/>
                                          </p:val>
                                        </p:tav>
                                        <p:tav tm="100000">
                                          <p:val>
                                            <p:fltVal val="0"/>
                                          </p:val>
                                        </p:tav>
                                      </p:tavLst>
                                    </p:anim>
                                    <p:anim calcmode="lin" valueType="num">
                                      <p:cBhvr>
                                        <p:cTn id="66" dur="2000" fill="hold"/>
                                        <p:tgtEl>
                                          <p:spTgt spid="200"/>
                                        </p:tgtEl>
                                        <p:attrNameLst>
                                          <p:attrName>ppt_h</p:attrName>
                                        </p:attrNameLst>
                                      </p:cBhvr>
                                      <p:tavLst>
                                        <p:tav tm="0">
                                          <p:val>
                                            <p:fltVal val="0"/>
                                          </p:val>
                                        </p:tav>
                                        <p:tav tm="100000">
                                          <p:val>
                                            <p:strVal val="#ppt_h"/>
                                          </p:val>
                                        </p:tav>
                                      </p:tavLst>
                                    </p:anim>
                                    <p:anim calcmode="lin" valueType="num">
                                      <p:cBhvr>
                                        <p:cTn id="67" dur="2000" fill="hold"/>
                                        <p:tgtEl>
                                          <p:spTgt spid="200"/>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62"/>
                                            </p:cond>
                                          </p:stCondLst>
                                        </p:cTn>
                                        <p:tgtEl>
                                          <p:spTgt spid="200"/>
                                        </p:tgtEl>
                                        <p:attrNameLst>
                                          <p:attrName>style.visibility</p:attrName>
                                        </p:attrNameLst>
                                      </p:cBhvr>
                                      <p:to>
                                        <p:strVal val="hidden"/>
                                      </p:to>
                                    </p:set>
                                  </p:subTnLst>
                                </p:cTn>
                              </p:par>
                            </p:childTnLst>
                          </p:cTn>
                        </p:par>
                        <p:par>
                          <p:cTn id="68" fill="hold">
                            <p:stCondLst>
                              <p:cond delay="10000"/>
                            </p:stCondLst>
                            <p:childTnLst>
                              <p:par>
                                <p:cTn id="69" presetID="22" presetClass="entr" presetSubtype="1" fill="hold" nodeType="afterEffect">
                                  <p:stCondLst>
                                    <p:cond delay="0"/>
                                  </p:stCondLst>
                                  <p:childTnLst>
                                    <p:set>
                                      <p:cBhvr>
                                        <p:cTn id="70" dur="1" fill="hold">
                                          <p:stCondLst>
                                            <p:cond delay="0"/>
                                          </p:stCondLst>
                                        </p:cTn>
                                        <p:tgtEl>
                                          <p:spTgt spid="200"/>
                                        </p:tgtEl>
                                        <p:attrNameLst>
                                          <p:attrName>style.visibility</p:attrName>
                                        </p:attrNameLst>
                                      </p:cBhvr>
                                      <p:to>
                                        <p:strVal val="visible"/>
                                      </p:to>
                                    </p:set>
                                    <p:animEffect transition="in" filter="wipe(up)">
                                      <p:cBhvr>
                                        <p:cTn id="71" dur="2000"/>
                                        <p:tgtEl>
                                          <p:spTgt spid="200"/>
                                        </p:tgtEl>
                                      </p:cBhvr>
                                    </p:animEffect>
                                  </p:childTnLst>
                                  <p:subTnLst>
                                    <p:set>
                                      <p:cBhvr override="childStyle">
                                        <p:cTn dur="1" fill="hold" display="0" masterRel="sameClick" afterEffect="1">
                                          <p:stCondLst>
                                            <p:cond evt="end" delay="0">
                                              <p:tn val="69"/>
                                            </p:cond>
                                          </p:stCondLst>
                                        </p:cTn>
                                        <p:tgtEl>
                                          <p:spTgt spid="200"/>
                                        </p:tgtEl>
                                        <p:attrNameLst>
                                          <p:attrName>style.visibility</p:attrName>
                                        </p:attrNameLst>
                                      </p:cBhvr>
                                      <p:to>
                                        <p:strVal val="hidden"/>
                                      </p:to>
                                    </p:set>
                                  </p:subTnLst>
                                </p:cTn>
                              </p:par>
                            </p:childTnLst>
                          </p:cTn>
                        </p:par>
                      </p:childTnLst>
                    </p:cTn>
                  </p:par>
                  <p:par>
                    <p:cTn id="72" fill="hold">
                      <p:stCondLst>
                        <p:cond delay="indefinite"/>
                      </p:stCondLst>
                      <p:childTnLst>
                        <p:par>
                          <p:cTn id="73" fill="hold">
                            <p:stCondLst>
                              <p:cond delay="0"/>
                            </p:stCondLst>
                            <p:childTnLst>
                              <p:par>
                                <p:cTn id="74" presetID="51" presetClass="entr" presetSubtype="0" fill="hold" nodeType="clickEffect">
                                  <p:stCondLst>
                                    <p:cond delay="0"/>
                                  </p:stCondLst>
                                  <p:childTnLst>
                                    <p:set>
                                      <p:cBhvr>
                                        <p:cTn id="75" dur="1" fill="hold">
                                          <p:stCondLst>
                                            <p:cond delay="0"/>
                                          </p:stCondLst>
                                        </p:cTn>
                                        <p:tgtEl>
                                          <p:spTgt spid="200"/>
                                        </p:tgtEl>
                                        <p:attrNameLst>
                                          <p:attrName>style.visibility</p:attrName>
                                        </p:attrNameLst>
                                      </p:cBhvr>
                                      <p:to>
                                        <p:strVal val="visible"/>
                                      </p:to>
                                    </p:set>
                                    <p:animEffect transition="in" filter="fade">
                                      <p:cBhvr>
                                        <p:cTn id="76" dur="770" decel="100000"/>
                                        <p:tgtEl>
                                          <p:spTgt spid="200"/>
                                        </p:tgtEl>
                                      </p:cBhvr>
                                    </p:animEffect>
                                    <p:animScale>
                                      <p:cBhvr>
                                        <p:cTn id="77" dur="770" decel="100000"/>
                                        <p:tgtEl>
                                          <p:spTgt spid="200"/>
                                        </p:tgtEl>
                                      </p:cBhvr>
                                      <p:from x="10000" y="10000"/>
                                      <p:to x="200000" y="450000"/>
                                    </p:animScale>
                                    <p:animScale>
                                      <p:cBhvr>
                                        <p:cTn id="78" dur="1230" accel="100000" fill="hold">
                                          <p:stCondLst>
                                            <p:cond delay="770"/>
                                          </p:stCondLst>
                                        </p:cTn>
                                        <p:tgtEl>
                                          <p:spTgt spid="200"/>
                                        </p:tgtEl>
                                      </p:cBhvr>
                                      <p:from x="200000" y="450000"/>
                                      <p:to x="100000" y="100000"/>
                                    </p:animScale>
                                    <p:set>
                                      <p:cBhvr>
                                        <p:cTn id="79" dur="770" fill="hold"/>
                                        <p:tgtEl>
                                          <p:spTgt spid="200"/>
                                        </p:tgtEl>
                                        <p:attrNameLst>
                                          <p:attrName>ppt_x</p:attrName>
                                        </p:attrNameLst>
                                      </p:cBhvr>
                                      <p:to>
                                        <p:strVal val="(0.5)"/>
                                      </p:to>
                                    </p:set>
                                    <p:anim from="(0.5)" to="(#ppt_x)" calcmode="lin" valueType="num">
                                      <p:cBhvr>
                                        <p:cTn id="80" dur="1230" accel="100000" fill="hold">
                                          <p:stCondLst>
                                            <p:cond delay="770"/>
                                          </p:stCondLst>
                                        </p:cTn>
                                        <p:tgtEl>
                                          <p:spTgt spid="200"/>
                                        </p:tgtEl>
                                        <p:attrNameLst>
                                          <p:attrName>ppt_x</p:attrName>
                                        </p:attrNameLst>
                                      </p:cBhvr>
                                    </p:anim>
                                    <p:set>
                                      <p:cBhvr>
                                        <p:cTn id="81" dur="770" fill="hold"/>
                                        <p:tgtEl>
                                          <p:spTgt spid="200"/>
                                        </p:tgtEl>
                                        <p:attrNameLst>
                                          <p:attrName>ppt_y</p:attrName>
                                        </p:attrNameLst>
                                      </p:cBhvr>
                                      <p:to>
                                        <p:strVal val="(#ppt_y+0.4)"/>
                                      </p:to>
                                    </p:set>
                                    <p:anim from="(#ppt_y+0.4)" to="(#ppt_y)" calcmode="lin" valueType="num">
                                      <p:cBhvr>
                                        <p:cTn id="82" dur="1230" accel="100000" fill="hold">
                                          <p:stCondLst>
                                            <p:cond delay="770"/>
                                          </p:stCondLst>
                                        </p:cTn>
                                        <p:tgtEl>
                                          <p:spTgt spid="200"/>
                                        </p:tgtEl>
                                        <p:attrNameLst>
                                          <p:attrName>ppt_y</p:attrName>
                                        </p:attrNameLst>
                                      </p:cBhvr>
                                    </p:anim>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195"/>
                                        </p:tgtEl>
                                        <p:attrNameLst>
                                          <p:attrName>style.visibility</p:attrName>
                                        </p:attrNameLst>
                                      </p:cBhvr>
                                      <p:to>
                                        <p:strVal val="visible"/>
                                      </p:to>
                                    </p:set>
                                    <p:animEffect transition="in" filter="box(in)">
                                      <p:cBhvr>
                                        <p:cTn id="87" dur="500"/>
                                        <p:tgtEl>
                                          <p:spTgt spid="195"/>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247"/>
                                        </p:tgtEl>
                                        <p:attrNameLst>
                                          <p:attrName>style.visibility</p:attrName>
                                        </p:attrNameLst>
                                      </p:cBhvr>
                                      <p:to>
                                        <p:strVal val="visible"/>
                                      </p:to>
                                    </p:set>
                                    <p:animEffect transition="in" filter="dissolve">
                                      <p:cBhvr>
                                        <p:cTn id="92" dur="500"/>
                                        <p:tgtEl>
                                          <p:spTgt spid="24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167"/>
                                        </p:tgtEl>
                                        <p:attrNameLst>
                                          <p:attrName>style.visibility</p:attrName>
                                        </p:attrNameLst>
                                      </p:cBhvr>
                                      <p:to>
                                        <p:strVal val="visible"/>
                                      </p:to>
                                    </p:set>
                                    <p:animEffect transition="in" filter="wipe(up)">
                                      <p:cBhvr>
                                        <p:cTn id="97" dur="500"/>
                                        <p:tgtEl>
                                          <p:spTgt spid="167"/>
                                        </p:tgtEl>
                                      </p:cBhvr>
                                    </p:animEffect>
                                  </p:childTnLst>
                                </p:cTn>
                              </p:par>
                            </p:childTnLst>
                          </p:cTn>
                        </p:par>
                        <p:par>
                          <p:cTn id="98" fill="hold">
                            <p:stCondLst>
                              <p:cond delay="500"/>
                            </p:stCondLst>
                            <p:childTnLst>
                              <p:par>
                                <p:cTn id="99" presetID="4" presetClass="entr" presetSubtype="16" fill="hold" grpId="0" nodeType="afterEffect">
                                  <p:stCondLst>
                                    <p:cond delay="0"/>
                                  </p:stCondLst>
                                  <p:childTnLst>
                                    <p:set>
                                      <p:cBhvr>
                                        <p:cTn id="100" dur="1" fill="hold">
                                          <p:stCondLst>
                                            <p:cond delay="0"/>
                                          </p:stCondLst>
                                        </p:cTn>
                                        <p:tgtEl>
                                          <p:spTgt spid="170"/>
                                        </p:tgtEl>
                                        <p:attrNameLst>
                                          <p:attrName>style.visibility</p:attrName>
                                        </p:attrNameLst>
                                      </p:cBhvr>
                                      <p:to>
                                        <p:strVal val="visible"/>
                                      </p:to>
                                    </p:set>
                                    <p:animEffect transition="in" filter="box(in)">
                                      <p:cBhvr>
                                        <p:cTn id="101" dur="500"/>
                                        <p:tgtEl>
                                          <p:spTgt spid="170"/>
                                        </p:tgtEl>
                                      </p:cBhvr>
                                    </p:animEffect>
                                  </p:childTnLst>
                                </p:cTn>
                              </p:par>
                            </p:childTnLst>
                          </p:cTn>
                        </p:par>
                      </p:childTnLst>
                    </p:cTn>
                  </p:par>
                  <p:par>
                    <p:cTn id="102" fill="hold">
                      <p:stCondLst>
                        <p:cond delay="indefinite"/>
                      </p:stCondLst>
                      <p:childTnLst>
                        <p:par>
                          <p:cTn id="103" fill="hold">
                            <p:stCondLst>
                              <p:cond delay="0"/>
                            </p:stCondLst>
                            <p:childTnLst>
                              <p:par>
                                <p:cTn id="104" presetID="35" presetClass="entr" presetSubtype="0" fill="hold" nodeType="clickEffect">
                                  <p:stCondLst>
                                    <p:cond delay="0"/>
                                  </p:stCondLst>
                                  <p:childTnLst>
                                    <p:set>
                                      <p:cBhvr>
                                        <p:cTn id="105" dur="1" fill="hold">
                                          <p:stCondLst>
                                            <p:cond delay="0"/>
                                          </p:stCondLst>
                                        </p:cTn>
                                        <p:tgtEl>
                                          <p:spTgt spid="206"/>
                                        </p:tgtEl>
                                        <p:attrNameLst>
                                          <p:attrName>style.visibility</p:attrName>
                                        </p:attrNameLst>
                                      </p:cBhvr>
                                      <p:to>
                                        <p:strVal val="visible"/>
                                      </p:to>
                                    </p:set>
                                    <p:animEffect transition="in" filter="fade">
                                      <p:cBhvr>
                                        <p:cTn id="106" dur="2000"/>
                                        <p:tgtEl>
                                          <p:spTgt spid="206"/>
                                        </p:tgtEl>
                                      </p:cBhvr>
                                    </p:animEffect>
                                    <p:anim calcmode="lin" valueType="num">
                                      <p:cBhvr>
                                        <p:cTn id="107" dur="2000" fill="hold"/>
                                        <p:tgtEl>
                                          <p:spTgt spid="206"/>
                                        </p:tgtEl>
                                        <p:attrNameLst>
                                          <p:attrName>style.rotation</p:attrName>
                                        </p:attrNameLst>
                                      </p:cBhvr>
                                      <p:tavLst>
                                        <p:tav tm="0">
                                          <p:val>
                                            <p:fltVal val="720"/>
                                          </p:val>
                                        </p:tav>
                                        <p:tav tm="100000">
                                          <p:val>
                                            <p:fltVal val="0"/>
                                          </p:val>
                                        </p:tav>
                                      </p:tavLst>
                                    </p:anim>
                                    <p:anim calcmode="lin" valueType="num">
                                      <p:cBhvr>
                                        <p:cTn id="108" dur="2000" fill="hold"/>
                                        <p:tgtEl>
                                          <p:spTgt spid="206"/>
                                        </p:tgtEl>
                                        <p:attrNameLst>
                                          <p:attrName>ppt_h</p:attrName>
                                        </p:attrNameLst>
                                      </p:cBhvr>
                                      <p:tavLst>
                                        <p:tav tm="0">
                                          <p:val>
                                            <p:fltVal val="0"/>
                                          </p:val>
                                        </p:tav>
                                        <p:tav tm="100000">
                                          <p:val>
                                            <p:strVal val="#ppt_h"/>
                                          </p:val>
                                        </p:tav>
                                      </p:tavLst>
                                    </p:anim>
                                    <p:anim calcmode="lin" valueType="num">
                                      <p:cBhvr>
                                        <p:cTn id="109" dur="2000" fill="hold"/>
                                        <p:tgtEl>
                                          <p:spTgt spid="206"/>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104"/>
                                            </p:cond>
                                          </p:stCondLst>
                                        </p:cTn>
                                        <p:tgtEl>
                                          <p:spTgt spid="206"/>
                                        </p:tgtEl>
                                        <p:attrNameLst>
                                          <p:attrName>style.visibility</p:attrName>
                                        </p:attrNameLst>
                                      </p:cBhvr>
                                      <p:to>
                                        <p:strVal val="hidden"/>
                                      </p:to>
                                    </p:set>
                                  </p:subTnLst>
                                </p:cTn>
                              </p:par>
                            </p:childTnLst>
                          </p:cTn>
                        </p:par>
                        <p:par>
                          <p:cTn id="110" fill="hold">
                            <p:stCondLst>
                              <p:cond delay="2000"/>
                            </p:stCondLst>
                            <p:childTnLst>
                              <p:par>
                                <p:cTn id="111" presetID="35" presetClass="entr" presetSubtype="0" fill="hold" nodeType="afterEffect">
                                  <p:stCondLst>
                                    <p:cond delay="0"/>
                                  </p:stCondLst>
                                  <p:childTnLst>
                                    <p:set>
                                      <p:cBhvr>
                                        <p:cTn id="112" dur="1" fill="hold">
                                          <p:stCondLst>
                                            <p:cond delay="0"/>
                                          </p:stCondLst>
                                        </p:cTn>
                                        <p:tgtEl>
                                          <p:spTgt spid="224"/>
                                        </p:tgtEl>
                                        <p:attrNameLst>
                                          <p:attrName>style.visibility</p:attrName>
                                        </p:attrNameLst>
                                      </p:cBhvr>
                                      <p:to>
                                        <p:strVal val="visible"/>
                                      </p:to>
                                    </p:set>
                                    <p:animEffect transition="in" filter="fade">
                                      <p:cBhvr>
                                        <p:cTn id="113" dur="2000"/>
                                        <p:tgtEl>
                                          <p:spTgt spid="224"/>
                                        </p:tgtEl>
                                      </p:cBhvr>
                                    </p:animEffect>
                                    <p:anim calcmode="lin" valueType="num">
                                      <p:cBhvr>
                                        <p:cTn id="114" dur="2000" fill="hold"/>
                                        <p:tgtEl>
                                          <p:spTgt spid="224"/>
                                        </p:tgtEl>
                                        <p:attrNameLst>
                                          <p:attrName>style.rotation</p:attrName>
                                        </p:attrNameLst>
                                      </p:cBhvr>
                                      <p:tavLst>
                                        <p:tav tm="0">
                                          <p:val>
                                            <p:fltVal val="720"/>
                                          </p:val>
                                        </p:tav>
                                        <p:tav tm="100000">
                                          <p:val>
                                            <p:fltVal val="0"/>
                                          </p:val>
                                        </p:tav>
                                      </p:tavLst>
                                    </p:anim>
                                    <p:anim calcmode="lin" valueType="num">
                                      <p:cBhvr>
                                        <p:cTn id="115" dur="2000" fill="hold"/>
                                        <p:tgtEl>
                                          <p:spTgt spid="224"/>
                                        </p:tgtEl>
                                        <p:attrNameLst>
                                          <p:attrName>ppt_h</p:attrName>
                                        </p:attrNameLst>
                                      </p:cBhvr>
                                      <p:tavLst>
                                        <p:tav tm="0">
                                          <p:val>
                                            <p:fltVal val="0"/>
                                          </p:val>
                                        </p:tav>
                                        <p:tav tm="100000">
                                          <p:val>
                                            <p:strVal val="#ppt_h"/>
                                          </p:val>
                                        </p:tav>
                                      </p:tavLst>
                                    </p:anim>
                                    <p:anim calcmode="lin" valueType="num">
                                      <p:cBhvr>
                                        <p:cTn id="116" dur="2000" fill="hold"/>
                                        <p:tgtEl>
                                          <p:spTgt spid="224"/>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111"/>
                                            </p:cond>
                                          </p:stCondLst>
                                        </p:cTn>
                                        <p:tgtEl>
                                          <p:spTgt spid="224"/>
                                        </p:tgtEl>
                                        <p:attrNameLst>
                                          <p:attrName>style.visibility</p:attrName>
                                        </p:attrNameLst>
                                      </p:cBhvr>
                                      <p:to>
                                        <p:strVal val="hidden"/>
                                      </p:to>
                                    </p:set>
                                  </p:subTnLst>
                                </p:cTn>
                              </p:par>
                            </p:childTnLst>
                          </p:cTn>
                        </p:par>
                        <p:par>
                          <p:cTn id="117" fill="hold">
                            <p:stCondLst>
                              <p:cond delay="4000"/>
                            </p:stCondLst>
                            <p:childTnLst>
                              <p:par>
                                <p:cTn id="118" presetID="35" presetClass="entr" presetSubtype="0" fill="hold" nodeType="afterEffect">
                                  <p:stCondLst>
                                    <p:cond delay="0"/>
                                  </p:stCondLst>
                                  <p:childTnLst>
                                    <p:set>
                                      <p:cBhvr>
                                        <p:cTn id="119" dur="1" fill="hold">
                                          <p:stCondLst>
                                            <p:cond delay="0"/>
                                          </p:stCondLst>
                                        </p:cTn>
                                        <p:tgtEl>
                                          <p:spTgt spid="215"/>
                                        </p:tgtEl>
                                        <p:attrNameLst>
                                          <p:attrName>style.visibility</p:attrName>
                                        </p:attrNameLst>
                                      </p:cBhvr>
                                      <p:to>
                                        <p:strVal val="visible"/>
                                      </p:to>
                                    </p:set>
                                    <p:animEffect transition="in" filter="fade">
                                      <p:cBhvr>
                                        <p:cTn id="120" dur="2000"/>
                                        <p:tgtEl>
                                          <p:spTgt spid="215"/>
                                        </p:tgtEl>
                                      </p:cBhvr>
                                    </p:animEffect>
                                    <p:anim calcmode="lin" valueType="num">
                                      <p:cBhvr>
                                        <p:cTn id="121" dur="2000" fill="hold"/>
                                        <p:tgtEl>
                                          <p:spTgt spid="215"/>
                                        </p:tgtEl>
                                        <p:attrNameLst>
                                          <p:attrName>style.rotation</p:attrName>
                                        </p:attrNameLst>
                                      </p:cBhvr>
                                      <p:tavLst>
                                        <p:tav tm="0">
                                          <p:val>
                                            <p:fltVal val="720"/>
                                          </p:val>
                                        </p:tav>
                                        <p:tav tm="100000">
                                          <p:val>
                                            <p:fltVal val="0"/>
                                          </p:val>
                                        </p:tav>
                                      </p:tavLst>
                                    </p:anim>
                                    <p:anim calcmode="lin" valueType="num">
                                      <p:cBhvr>
                                        <p:cTn id="122" dur="2000" fill="hold"/>
                                        <p:tgtEl>
                                          <p:spTgt spid="215"/>
                                        </p:tgtEl>
                                        <p:attrNameLst>
                                          <p:attrName>ppt_h</p:attrName>
                                        </p:attrNameLst>
                                      </p:cBhvr>
                                      <p:tavLst>
                                        <p:tav tm="0">
                                          <p:val>
                                            <p:fltVal val="0"/>
                                          </p:val>
                                        </p:tav>
                                        <p:tav tm="100000">
                                          <p:val>
                                            <p:strVal val="#ppt_h"/>
                                          </p:val>
                                        </p:tav>
                                      </p:tavLst>
                                    </p:anim>
                                    <p:anim calcmode="lin" valueType="num">
                                      <p:cBhvr>
                                        <p:cTn id="123" dur="2000" fill="hold"/>
                                        <p:tgtEl>
                                          <p:spTgt spid="215"/>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118"/>
                                            </p:cond>
                                          </p:stCondLst>
                                        </p:cTn>
                                        <p:tgtEl>
                                          <p:spTgt spid="215"/>
                                        </p:tgtEl>
                                        <p:attrNameLst>
                                          <p:attrName>style.visibility</p:attrName>
                                        </p:attrNameLst>
                                      </p:cBhvr>
                                      <p:to>
                                        <p:strVal val="hidden"/>
                                      </p:to>
                                    </p:set>
                                  </p:subTnLst>
                                </p:cTn>
                              </p:par>
                            </p:childTnLst>
                          </p:cTn>
                        </p:par>
                        <p:par>
                          <p:cTn id="124" fill="hold">
                            <p:stCondLst>
                              <p:cond delay="6000"/>
                            </p:stCondLst>
                            <p:childTnLst>
                              <p:par>
                                <p:cTn id="125" presetID="35" presetClass="entr" presetSubtype="0" fill="hold" nodeType="afterEffect">
                                  <p:stCondLst>
                                    <p:cond delay="0"/>
                                  </p:stCondLst>
                                  <p:childTnLst>
                                    <p:set>
                                      <p:cBhvr>
                                        <p:cTn id="126" dur="1" fill="hold">
                                          <p:stCondLst>
                                            <p:cond delay="0"/>
                                          </p:stCondLst>
                                        </p:cTn>
                                        <p:tgtEl>
                                          <p:spTgt spid="218"/>
                                        </p:tgtEl>
                                        <p:attrNameLst>
                                          <p:attrName>style.visibility</p:attrName>
                                        </p:attrNameLst>
                                      </p:cBhvr>
                                      <p:to>
                                        <p:strVal val="visible"/>
                                      </p:to>
                                    </p:set>
                                    <p:animEffect transition="in" filter="fade">
                                      <p:cBhvr>
                                        <p:cTn id="127" dur="2000"/>
                                        <p:tgtEl>
                                          <p:spTgt spid="218"/>
                                        </p:tgtEl>
                                      </p:cBhvr>
                                    </p:animEffect>
                                    <p:anim calcmode="lin" valueType="num">
                                      <p:cBhvr>
                                        <p:cTn id="128" dur="2000" fill="hold"/>
                                        <p:tgtEl>
                                          <p:spTgt spid="218"/>
                                        </p:tgtEl>
                                        <p:attrNameLst>
                                          <p:attrName>style.rotation</p:attrName>
                                        </p:attrNameLst>
                                      </p:cBhvr>
                                      <p:tavLst>
                                        <p:tav tm="0">
                                          <p:val>
                                            <p:fltVal val="720"/>
                                          </p:val>
                                        </p:tav>
                                        <p:tav tm="100000">
                                          <p:val>
                                            <p:fltVal val="0"/>
                                          </p:val>
                                        </p:tav>
                                      </p:tavLst>
                                    </p:anim>
                                    <p:anim calcmode="lin" valueType="num">
                                      <p:cBhvr>
                                        <p:cTn id="129" dur="2000" fill="hold"/>
                                        <p:tgtEl>
                                          <p:spTgt spid="218"/>
                                        </p:tgtEl>
                                        <p:attrNameLst>
                                          <p:attrName>ppt_h</p:attrName>
                                        </p:attrNameLst>
                                      </p:cBhvr>
                                      <p:tavLst>
                                        <p:tav tm="0">
                                          <p:val>
                                            <p:fltVal val="0"/>
                                          </p:val>
                                        </p:tav>
                                        <p:tav tm="100000">
                                          <p:val>
                                            <p:strVal val="#ppt_h"/>
                                          </p:val>
                                        </p:tav>
                                      </p:tavLst>
                                    </p:anim>
                                    <p:anim calcmode="lin" valueType="num">
                                      <p:cBhvr>
                                        <p:cTn id="130" dur="2000" fill="hold"/>
                                        <p:tgtEl>
                                          <p:spTgt spid="218"/>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125"/>
                                            </p:cond>
                                          </p:stCondLst>
                                        </p:cTn>
                                        <p:tgtEl>
                                          <p:spTgt spid="218"/>
                                        </p:tgtEl>
                                        <p:attrNameLst>
                                          <p:attrName>style.visibility</p:attrName>
                                        </p:attrNameLst>
                                      </p:cBhvr>
                                      <p:to>
                                        <p:strVal val="hidden"/>
                                      </p:to>
                                    </p:set>
                                  </p:subTnLst>
                                </p:cTn>
                              </p:par>
                            </p:childTnLst>
                          </p:cTn>
                        </p:par>
                      </p:childTnLst>
                    </p:cTn>
                  </p:par>
                  <p:par>
                    <p:cTn id="131" fill="hold">
                      <p:stCondLst>
                        <p:cond delay="indefinite"/>
                      </p:stCondLst>
                      <p:childTnLst>
                        <p:par>
                          <p:cTn id="132" fill="hold">
                            <p:stCondLst>
                              <p:cond delay="0"/>
                            </p:stCondLst>
                            <p:childTnLst>
                              <p:par>
                                <p:cTn id="133" presetID="51" presetClass="entr" presetSubtype="0" fill="hold" nodeType="clickEffect">
                                  <p:stCondLst>
                                    <p:cond delay="0"/>
                                  </p:stCondLst>
                                  <p:childTnLst>
                                    <p:set>
                                      <p:cBhvr>
                                        <p:cTn id="134" dur="1" fill="hold">
                                          <p:stCondLst>
                                            <p:cond delay="0"/>
                                          </p:stCondLst>
                                        </p:cTn>
                                        <p:tgtEl>
                                          <p:spTgt spid="206"/>
                                        </p:tgtEl>
                                        <p:attrNameLst>
                                          <p:attrName>style.visibility</p:attrName>
                                        </p:attrNameLst>
                                      </p:cBhvr>
                                      <p:to>
                                        <p:strVal val="visible"/>
                                      </p:to>
                                    </p:set>
                                    <p:animEffect transition="in" filter="fade">
                                      <p:cBhvr>
                                        <p:cTn id="135" dur="770" decel="100000"/>
                                        <p:tgtEl>
                                          <p:spTgt spid="206"/>
                                        </p:tgtEl>
                                      </p:cBhvr>
                                    </p:animEffect>
                                    <p:animScale>
                                      <p:cBhvr>
                                        <p:cTn id="136" dur="770" decel="100000"/>
                                        <p:tgtEl>
                                          <p:spTgt spid="206"/>
                                        </p:tgtEl>
                                      </p:cBhvr>
                                      <p:from x="10000" y="10000"/>
                                      <p:to x="200000" y="450000"/>
                                    </p:animScale>
                                    <p:animScale>
                                      <p:cBhvr>
                                        <p:cTn id="137" dur="1230" accel="100000" fill="hold">
                                          <p:stCondLst>
                                            <p:cond delay="770"/>
                                          </p:stCondLst>
                                        </p:cTn>
                                        <p:tgtEl>
                                          <p:spTgt spid="206"/>
                                        </p:tgtEl>
                                      </p:cBhvr>
                                      <p:from x="200000" y="450000"/>
                                      <p:to x="100000" y="100000"/>
                                    </p:animScale>
                                    <p:set>
                                      <p:cBhvr>
                                        <p:cTn id="138" dur="770" fill="hold"/>
                                        <p:tgtEl>
                                          <p:spTgt spid="206"/>
                                        </p:tgtEl>
                                        <p:attrNameLst>
                                          <p:attrName>ppt_x</p:attrName>
                                        </p:attrNameLst>
                                      </p:cBhvr>
                                      <p:to>
                                        <p:strVal val="(0.5)"/>
                                      </p:to>
                                    </p:set>
                                    <p:anim from="(0.5)" to="(#ppt_x)" calcmode="lin" valueType="num">
                                      <p:cBhvr>
                                        <p:cTn id="139" dur="1230" accel="100000" fill="hold">
                                          <p:stCondLst>
                                            <p:cond delay="770"/>
                                          </p:stCondLst>
                                        </p:cTn>
                                        <p:tgtEl>
                                          <p:spTgt spid="206"/>
                                        </p:tgtEl>
                                        <p:attrNameLst>
                                          <p:attrName>ppt_x</p:attrName>
                                        </p:attrNameLst>
                                      </p:cBhvr>
                                    </p:anim>
                                    <p:set>
                                      <p:cBhvr>
                                        <p:cTn id="140" dur="770" fill="hold"/>
                                        <p:tgtEl>
                                          <p:spTgt spid="206"/>
                                        </p:tgtEl>
                                        <p:attrNameLst>
                                          <p:attrName>ppt_y</p:attrName>
                                        </p:attrNameLst>
                                      </p:cBhvr>
                                      <p:to>
                                        <p:strVal val="(#ppt_y+0.4)"/>
                                      </p:to>
                                    </p:set>
                                    <p:anim from="(#ppt_y+0.4)" to="(#ppt_y)" calcmode="lin" valueType="num">
                                      <p:cBhvr>
                                        <p:cTn id="141" dur="1230" accel="100000" fill="hold">
                                          <p:stCondLst>
                                            <p:cond delay="770"/>
                                          </p:stCondLst>
                                        </p:cTn>
                                        <p:tgtEl>
                                          <p:spTgt spid="206"/>
                                        </p:tgtEl>
                                        <p:attrNameLst>
                                          <p:attrName>ppt_y</p:attrName>
                                        </p:attrNameLst>
                                      </p:cBhvr>
                                    </p:anim>
                                  </p:childTnLst>
                                </p:cTn>
                              </p:par>
                            </p:childTnLst>
                          </p:cTn>
                        </p:par>
                      </p:childTnLst>
                    </p:cTn>
                  </p:par>
                  <p:par>
                    <p:cTn id="142" fill="hold">
                      <p:stCondLst>
                        <p:cond delay="indefinite"/>
                      </p:stCondLst>
                      <p:childTnLst>
                        <p:par>
                          <p:cTn id="143" fill="hold">
                            <p:stCondLst>
                              <p:cond delay="0"/>
                            </p:stCondLst>
                            <p:childTnLst>
                              <p:par>
                                <p:cTn id="144" presetID="4" presetClass="entr" presetSubtype="16" fill="hold" grpId="0" nodeType="clickEffect">
                                  <p:stCondLst>
                                    <p:cond delay="0"/>
                                  </p:stCondLst>
                                  <p:childTnLst>
                                    <p:set>
                                      <p:cBhvr>
                                        <p:cTn id="145" dur="1" fill="hold">
                                          <p:stCondLst>
                                            <p:cond delay="0"/>
                                          </p:stCondLst>
                                        </p:cTn>
                                        <p:tgtEl>
                                          <p:spTgt spid="204"/>
                                        </p:tgtEl>
                                        <p:attrNameLst>
                                          <p:attrName>style.visibility</p:attrName>
                                        </p:attrNameLst>
                                      </p:cBhvr>
                                      <p:to>
                                        <p:strVal val="visible"/>
                                      </p:to>
                                    </p:set>
                                    <p:animEffect transition="in" filter="box(in)">
                                      <p:cBhvr>
                                        <p:cTn id="146" dur="500"/>
                                        <p:tgtEl>
                                          <p:spTgt spid="204"/>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78"/>
                                        </p:tgtEl>
                                        <p:attrNameLst>
                                          <p:attrName>style.visibility</p:attrName>
                                        </p:attrNameLst>
                                      </p:cBhvr>
                                      <p:to>
                                        <p:strVal val="visible"/>
                                      </p:to>
                                    </p:set>
                                    <p:animEffect transition="in" filter="wipe(left)">
                                      <p:cBhvr>
                                        <p:cTn id="151" dur="500"/>
                                        <p:tgtEl>
                                          <p:spTgt spid="178"/>
                                        </p:tgtEl>
                                      </p:cBhvr>
                                    </p:animEffect>
                                  </p:childTnLst>
                                </p:cTn>
                              </p:par>
                            </p:childTnLst>
                          </p:cTn>
                        </p:par>
                        <p:par>
                          <p:cTn id="152" fill="hold">
                            <p:stCondLst>
                              <p:cond delay="500"/>
                            </p:stCondLst>
                            <p:childTnLst>
                              <p:par>
                                <p:cTn id="153" presetID="4" presetClass="entr" presetSubtype="16" fill="hold" grpId="0" nodeType="afterEffect">
                                  <p:stCondLst>
                                    <p:cond delay="0"/>
                                  </p:stCondLst>
                                  <p:childTnLst>
                                    <p:set>
                                      <p:cBhvr>
                                        <p:cTn id="154" dur="1" fill="hold">
                                          <p:stCondLst>
                                            <p:cond delay="0"/>
                                          </p:stCondLst>
                                        </p:cTn>
                                        <p:tgtEl>
                                          <p:spTgt spid="176"/>
                                        </p:tgtEl>
                                        <p:attrNameLst>
                                          <p:attrName>style.visibility</p:attrName>
                                        </p:attrNameLst>
                                      </p:cBhvr>
                                      <p:to>
                                        <p:strVal val="visible"/>
                                      </p:to>
                                    </p:set>
                                    <p:animEffect transition="in" filter="box(in)">
                                      <p:cBhvr>
                                        <p:cTn id="155" dur="500"/>
                                        <p:tgtEl>
                                          <p:spTgt spid="176"/>
                                        </p:tgtEl>
                                      </p:cBhvr>
                                    </p:animEffect>
                                  </p:childTnLst>
                                </p:cTn>
                              </p:par>
                            </p:childTnLst>
                          </p:cTn>
                        </p:par>
                      </p:childTnLst>
                    </p:cTn>
                  </p:par>
                  <p:par>
                    <p:cTn id="156" fill="hold">
                      <p:stCondLst>
                        <p:cond delay="indefinite"/>
                      </p:stCondLst>
                      <p:childTnLst>
                        <p:par>
                          <p:cTn id="157" fill="hold">
                            <p:stCondLst>
                              <p:cond delay="0"/>
                            </p:stCondLst>
                            <p:childTnLst>
                              <p:par>
                                <p:cTn id="158" presetID="35" presetClass="entr" presetSubtype="0" fill="hold" nodeType="clickEffect">
                                  <p:stCondLst>
                                    <p:cond delay="0"/>
                                  </p:stCondLst>
                                  <p:childTnLst>
                                    <p:set>
                                      <p:cBhvr>
                                        <p:cTn id="159" dur="1" fill="hold">
                                          <p:stCondLst>
                                            <p:cond delay="0"/>
                                          </p:stCondLst>
                                        </p:cTn>
                                        <p:tgtEl>
                                          <p:spTgt spid="221"/>
                                        </p:tgtEl>
                                        <p:attrNameLst>
                                          <p:attrName>style.visibility</p:attrName>
                                        </p:attrNameLst>
                                      </p:cBhvr>
                                      <p:to>
                                        <p:strVal val="visible"/>
                                      </p:to>
                                    </p:set>
                                    <p:animEffect transition="in" filter="fade">
                                      <p:cBhvr>
                                        <p:cTn id="160" dur="2000"/>
                                        <p:tgtEl>
                                          <p:spTgt spid="221"/>
                                        </p:tgtEl>
                                      </p:cBhvr>
                                    </p:animEffect>
                                    <p:anim calcmode="lin" valueType="num">
                                      <p:cBhvr>
                                        <p:cTn id="161" dur="2000" fill="hold"/>
                                        <p:tgtEl>
                                          <p:spTgt spid="221"/>
                                        </p:tgtEl>
                                        <p:attrNameLst>
                                          <p:attrName>style.rotation</p:attrName>
                                        </p:attrNameLst>
                                      </p:cBhvr>
                                      <p:tavLst>
                                        <p:tav tm="0">
                                          <p:val>
                                            <p:fltVal val="720"/>
                                          </p:val>
                                        </p:tav>
                                        <p:tav tm="100000">
                                          <p:val>
                                            <p:fltVal val="0"/>
                                          </p:val>
                                        </p:tav>
                                      </p:tavLst>
                                    </p:anim>
                                    <p:anim calcmode="lin" valueType="num">
                                      <p:cBhvr>
                                        <p:cTn id="162" dur="2000" fill="hold"/>
                                        <p:tgtEl>
                                          <p:spTgt spid="221"/>
                                        </p:tgtEl>
                                        <p:attrNameLst>
                                          <p:attrName>ppt_h</p:attrName>
                                        </p:attrNameLst>
                                      </p:cBhvr>
                                      <p:tavLst>
                                        <p:tav tm="0">
                                          <p:val>
                                            <p:fltVal val="0"/>
                                          </p:val>
                                        </p:tav>
                                        <p:tav tm="100000">
                                          <p:val>
                                            <p:strVal val="#ppt_h"/>
                                          </p:val>
                                        </p:tav>
                                      </p:tavLst>
                                    </p:anim>
                                    <p:anim calcmode="lin" valueType="num">
                                      <p:cBhvr>
                                        <p:cTn id="163" dur="2000" fill="hold"/>
                                        <p:tgtEl>
                                          <p:spTgt spid="221"/>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158"/>
                                            </p:cond>
                                          </p:stCondLst>
                                        </p:cTn>
                                        <p:tgtEl>
                                          <p:spTgt spid="221"/>
                                        </p:tgtEl>
                                        <p:attrNameLst>
                                          <p:attrName>style.visibility</p:attrName>
                                        </p:attrNameLst>
                                      </p:cBhvr>
                                      <p:to>
                                        <p:strVal val="hidden"/>
                                      </p:to>
                                    </p:set>
                                  </p:subTnLst>
                                </p:cTn>
                              </p:par>
                            </p:childTnLst>
                          </p:cTn>
                        </p:par>
                        <p:par>
                          <p:cTn id="164" fill="hold">
                            <p:stCondLst>
                              <p:cond delay="2000"/>
                            </p:stCondLst>
                            <p:childTnLst>
                              <p:par>
                                <p:cTn id="165" presetID="35" presetClass="entr" presetSubtype="0" fill="hold" nodeType="afterEffect">
                                  <p:stCondLst>
                                    <p:cond delay="0"/>
                                  </p:stCondLst>
                                  <p:childTnLst>
                                    <p:set>
                                      <p:cBhvr>
                                        <p:cTn id="166" dur="1" fill="hold">
                                          <p:stCondLst>
                                            <p:cond delay="0"/>
                                          </p:stCondLst>
                                        </p:cTn>
                                        <p:tgtEl>
                                          <p:spTgt spid="224"/>
                                        </p:tgtEl>
                                        <p:attrNameLst>
                                          <p:attrName>style.visibility</p:attrName>
                                        </p:attrNameLst>
                                      </p:cBhvr>
                                      <p:to>
                                        <p:strVal val="visible"/>
                                      </p:to>
                                    </p:set>
                                    <p:animEffect transition="in" filter="fade">
                                      <p:cBhvr>
                                        <p:cTn id="167" dur="2000"/>
                                        <p:tgtEl>
                                          <p:spTgt spid="224"/>
                                        </p:tgtEl>
                                      </p:cBhvr>
                                    </p:animEffect>
                                    <p:anim calcmode="lin" valueType="num">
                                      <p:cBhvr>
                                        <p:cTn id="168" dur="2000" fill="hold"/>
                                        <p:tgtEl>
                                          <p:spTgt spid="224"/>
                                        </p:tgtEl>
                                        <p:attrNameLst>
                                          <p:attrName>style.rotation</p:attrName>
                                        </p:attrNameLst>
                                      </p:cBhvr>
                                      <p:tavLst>
                                        <p:tav tm="0">
                                          <p:val>
                                            <p:fltVal val="720"/>
                                          </p:val>
                                        </p:tav>
                                        <p:tav tm="100000">
                                          <p:val>
                                            <p:fltVal val="0"/>
                                          </p:val>
                                        </p:tav>
                                      </p:tavLst>
                                    </p:anim>
                                    <p:anim calcmode="lin" valueType="num">
                                      <p:cBhvr>
                                        <p:cTn id="169" dur="2000" fill="hold"/>
                                        <p:tgtEl>
                                          <p:spTgt spid="224"/>
                                        </p:tgtEl>
                                        <p:attrNameLst>
                                          <p:attrName>ppt_h</p:attrName>
                                        </p:attrNameLst>
                                      </p:cBhvr>
                                      <p:tavLst>
                                        <p:tav tm="0">
                                          <p:val>
                                            <p:fltVal val="0"/>
                                          </p:val>
                                        </p:tav>
                                        <p:tav tm="100000">
                                          <p:val>
                                            <p:strVal val="#ppt_h"/>
                                          </p:val>
                                        </p:tav>
                                      </p:tavLst>
                                    </p:anim>
                                    <p:anim calcmode="lin" valueType="num">
                                      <p:cBhvr>
                                        <p:cTn id="170" dur="2000" fill="hold"/>
                                        <p:tgtEl>
                                          <p:spTgt spid="224"/>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165"/>
                                            </p:cond>
                                          </p:stCondLst>
                                        </p:cTn>
                                        <p:tgtEl>
                                          <p:spTgt spid="224"/>
                                        </p:tgtEl>
                                        <p:attrNameLst>
                                          <p:attrName>style.visibility</p:attrName>
                                        </p:attrNameLst>
                                      </p:cBhvr>
                                      <p:to>
                                        <p:strVal val="hidden"/>
                                      </p:to>
                                    </p:set>
                                  </p:subTnLst>
                                </p:cTn>
                              </p:par>
                            </p:childTnLst>
                          </p:cTn>
                        </p:par>
                        <p:par>
                          <p:cTn id="171" fill="hold">
                            <p:stCondLst>
                              <p:cond delay="4000"/>
                            </p:stCondLst>
                            <p:childTnLst>
                              <p:par>
                                <p:cTn id="172" presetID="35" presetClass="entr" presetSubtype="0" fill="hold" nodeType="afterEffect">
                                  <p:stCondLst>
                                    <p:cond delay="0"/>
                                  </p:stCondLst>
                                  <p:childTnLst>
                                    <p:set>
                                      <p:cBhvr>
                                        <p:cTn id="173" dur="1" fill="hold">
                                          <p:stCondLst>
                                            <p:cond delay="0"/>
                                          </p:stCondLst>
                                        </p:cTn>
                                        <p:tgtEl>
                                          <p:spTgt spid="215"/>
                                        </p:tgtEl>
                                        <p:attrNameLst>
                                          <p:attrName>style.visibility</p:attrName>
                                        </p:attrNameLst>
                                      </p:cBhvr>
                                      <p:to>
                                        <p:strVal val="visible"/>
                                      </p:to>
                                    </p:set>
                                    <p:animEffect transition="in" filter="fade">
                                      <p:cBhvr>
                                        <p:cTn id="174" dur="2000"/>
                                        <p:tgtEl>
                                          <p:spTgt spid="215"/>
                                        </p:tgtEl>
                                      </p:cBhvr>
                                    </p:animEffect>
                                    <p:anim calcmode="lin" valueType="num">
                                      <p:cBhvr>
                                        <p:cTn id="175" dur="2000" fill="hold"/>
                                        <p:tgtEl>
                                          <p:spTgt spid="215"/>
                                        </p:tgtEl>
                                        <p:attrNameLst>
                                          <p:attrName>style.rotation</p:attrName>
                                        </p:attrNameLst>
                                      </p:cBhvr>
                                      <p:tavLst>
                                        <p:tav tm="0">
                                          <p:val>
                                            <p:fltVal val="720"/>
                                          </p:val>
                                        </p:tav>
                                        <p:tav tm="100000">
                                          <p:val>
                                            <p:fltVal val="0"/>
                                          </p:val>
                                        </p:tav>
                                      </p:tavLst>
                                    </p:anim>
                                    <p:anim calcmode="lin" valueType="num">
                                      <p:cBhvr>
                                        <p:cTn id="176" dur="2000" fill="hold"/>
                                        <p:tgtEl>
                                          <p:spTgt spid="215"/>
                                        </p:tgtEl>
                                        <p:attrNameLst>
                                          <p:attrName>ppt_h</p:attrName>
                                        </p:attrNameLst>
                                      </p:cBhvr>
                                      <p:tavLst>
                                        <p:tav tm="0">
                                          <p:val>
                                            <p:fltVal val="0"/>
                                          </p:val>
                                        </p:tav>
                                        <p:tav tm="100000">
                                          <p:val>
                                            <p:strVal val="#ppt_h"/>
                                          </p:val>
                                        </p:tav>
                                      </p:tavLst>
                                    </p:anim>
                                    <p:anim calcmode="lin" valueType="num">
                                      <p:cBhvr>
                                        <p:cTn id="177" dur="2000" fill="hold"/>
                                        <p:tgtEl>
                                          <p:spTgt spid="215"/>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172"/>
                                            </p:cond>
                                          </p:stCondLst>
                                        </p:cTn>
                                        <p:tgtEl>
                                          <p:spTgt spid="215"/>
                                        </p:tgtEl>
                                        <p:attrNameLst>
                                          <p:attrName>style.visibility</p:attrName>
                                        </p:attrNameLst>
                                      </p:cBhvr>
                                      <p:to>
                                        <p:strVal val="hidden"/>
                                      </p:to>
                                    </p:set>
                                  </p:subTnLst>
                                </p:cTn>
                              </p:par>
                            </p:childTnLst>
                          </p:cTn>
                        </p:par>
                        <p:par>
                          <p:cTn id="178" fill="hold">
                            <p:stCondLst>
                              <p:cond delay="6000"/>
                            </p:stCondLst>
                            <p:childTnLst>
                              <p:par>
                                <p:cTn id="179" presetID="35" presetClass="entr" presetSubtype="0" fill="hold" nodeType="afterEffect">
                                  <p:stCondLst>
                                    <p:cond delay="0"/>
                                  </p:stCondLst>
                                  <p:childTnLst>
                                    <p:set>
                                      <p:cBhvr>
                                        <p:cTn id="180" dur="1" fill="hold">
                                          <p:stCondLst>
                                            <p:cond delay="0"/>
                                          </p:stCondLst>
                                        </p:cTn>
                                        <p:tgtEl>
                                          <p:spTgt spid="218"/>
                                        </p:tgtEl>
                                        <p:attrNameLst>
                                          <p:attrName>style.visibility</p:attrName>
                                        </p:attrNameLst>
                                      </p:cBhvr>
                                      <p:to>
                                        <p:strVal val="visible"/>
                                      </p:to>
                                    </p:set>
                                    <p:animEffect transition="in" filter="fade">
                                      <p:cBhvr>
                                        <p:cTn id="181" dur="2000"/>
                                        <p:tgtEl>
                                          <p:spTgt spid="218"/>
                                        </p:tgtEl>
                                      </p:cBhvr>
                                    </p:animEffect>
                                    <p:anim calcmode="lin" valueType="num">
                                      <p:cBhvr>
                                        <p:cTn id="182" dur="2000" fill="hold"/>
                                        <p:tgtEl>
                                          <p:spTgt spid="218"/>
                                        </p:tgtEl>
                                        <p:attrNameLst>
                                          <p:attrName>style.rotation</p:attrName>
                                        </p:attrNameLst>
                                      </p:cBhvr>
                                      <p:tavLst>
                                        <p:tav tm="0">
                                          <p:val>
                                            <p:fltVal val="720"/>
                                          </p:val>
                                        </p:tav>
                                        <p:tav tm="100000">
                                          <p:val>
                                            <p:fltVal val="0"/>
                                          </p:val>
                                        </p:tav>
                                      </p:tavLst>
                                    </p:anim>
                                    <p:anim calcmode="lin" valueType="num">
                                      <p:cBhvr>
                                        <p:cTn id="183" dur="2000" fill="hold"/>
                                        <p:tgtEl>
                                          <p:spTgt spid="218"/>
                                        </p:tgtEl>
                                        <p:attrNameLst>
                                          <p:attrName>ppt_h</p:attrName>
                                        </p:attrNameLst>
                                      </p:cBhvr>
                                      <p:tavLst>
                                        <p:tav tm="0">
                                          <p:val>
                                            <p:fltVal val="0"/>
                                          </p:val>
                                        </p:tav>
                                        <p:tav tm="100000">
                                          <p:val>
                                            <p:strVal val="#ppt_h"/>
                                          </p:val>
                                        </p:tav>
                                      </p:tavLst>
                                    </p:anim>
                                    <p:anim calcmode="lin" valueType="num">
                                      <p:cBhvr>
                                        <p:cTn id="184" dur="2000" fill="hold"/>
                                        <p:tgtEl>
                                          <p:spTgt spid="218"/>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179"/>
                                            </p:cond>
                                          </p:stCondLst>
                                        </p:cTn>
                                        <p:tgtEl>
                                          <p:spTgt spid="218"/>
                                        </p:tgtEl>
                                        <p:attrNameLst>
                                          <p:attrName>style.visibility</p:attrName>
                                        </p:attrNameLst>
                                      </p:cBhvr>
                                      <p:to>
                                        <p:strVal val="hidden"/>
                                      </p:to>
                                    </p:set>
                                  </p:subTnLst>
                                </p:cTn>
                              </p:par>
                            </p:childTnLst>
                          </p:cTn>
                        </p:par>
                      </p:childTnLst>
                    </p:cTn>
                  </p:par>
                  <p:par>
                    <p:cTn id="185" fill="hold">
                      <p:stCondLst>
                        <p:cond delay="indefinite"/>
                      </p:stCondLst>
                      <p:childTnLst>
                        <p:par>
                          <p:cTn id="186" fill="hold">
                            <p:stCondLst>
                              <p:cond delay="0"/>
                            </p:stCondLst>
                            <p:childTnLst>
                              <p:par>
                                <p:cTn id="187" presetID="51" presetClass="entr" presetSubtype="0" fill="hold" nodeType="clickEffect">
                                  <p:stCondLst>
                                    <p:cond delay="0"/>
                                  </p:stCondLst>
                                  <p:childTnLst>
                                    <p:set>
                                      <p:cBhvr>
                                        <p:cTn id="188" dur="1" fill="hold">
                                          <p:stCondLst>
                                            <p:cond delay="0"/>
                                          </p:stCondLst>
                                        </p:cTn>
                                        <p:tgtEl>
                                          <p:spTgt spid="221"/>
                                        </p:tgtEl>
                                        <p:attrNameLst>
                                          <p:attrName>style.visibility</p:attrName>
                                        </p:attrNameLst>
                                      </p:cBhvr>
                                      <p:to>
                                        <p:strVal val="visible"/>
                                      </p:to>
                                    </p:set>
                                    <p:animEffect transition="in" filter="fade">
                                      <p:cBhvr>
                                        <p:cTn id="189" dur="770" decel="100000"/>
                                        <p:tgtEl>
                                          <p:spTgt spid="221"/>
                                        </p:tgtEl>
                                      </p:cBhvr>
                                    </p:animEffect>
                                    <p:animScale>
                                      <p:cBhvr>
                                        <p:cTn id="190" dur="770" decel="100000"/>
                                        <p:tgtEl>
                                          <p:spTgt spid="221"/>
                                        </p:tgtEl>
                                      </p:cBhvr>
                                      <p:from x="10000" y="10000"/>
                                      <p:to x="200000" y="450000"/>
                                    </p:animScale>
                                    <p:animScale>
                                      <p:cBhvr>
                                        <p:cTn id="191" dur="1230" accel="100000" fill="hold">
                                          <p:stCondLst>
                                            <p:cond delay="770"/>
                                          </p:stCondLst>
                                        </p:cTn>
                                        <p:tgtEl>
                                          <p:spTgt spid="221"/>
                                        </p:tgtEl>
                                      </p:cBhvr>
                                      <p:from x="200000" y="450000"/>
                                      <p:to x="100000" y="100000"/>
                                    </p:animScale>
                                    <p:set>
                                      <p:cBhvr>
                                        <p:cTn id="192" dur="770" fill="hold"/>
                                        <p:tgtEl>
                                          <p:spTgt spid="221"/>
                                        </p:tgtEl>
                                        <p:attrNameLst>
                                          <p:attrName>ppt_x</p:attrName>
                                        </p:attrNameLst>
                                      </p:cBhvr>
                                      <p:to>
                                        <p:strVal val="(0.5)"/>
                                      </p:to>
                                    </p:set>
                                    <p:anim from="(0.5)" to="(#ppt_x)" calcmode="lin" valueType="num">
                                      <p:cBhvr>
                                        <p:cTn id="193" dur="1230" accel="100000" fill="hold">
                                          <p:stCondLst>
                                            <p:cond delay="770"/>
                                          </p:stCondLst>
                                        </p:cTn>
                                        <p:tgtEl>
                                          <p:spTgt spid="221"/>
                                        </p:tgtEl>
                                        <p:attrNameLst>
                                          <p:attrName>ppt_x</p:attrName>
                                        </p:attrNameLst>
                                      </p:cBhvr>
                                    </p:anim>
                                    <p:set>
                                      <p:cBhvr>
                                        <p:cTn id="194" dur="770" fill="hold"/>
                                        <p:tgtEl>
                                          <p:spTgt spid="221"/>
                                        </p:tgtEl>
                                        <p:attrNameLst>
                                          <p:attrName>ppt_y</p:attrName>
                                        </p:attrNameLst>
                                      </p:cBhvr>
                                      <p:to>
                                        <p:strVal val="(#ppt_y+0.4)"/>
                                      </p:to>
                                    </p:set>
                                    <p:anim from="(#ppt_y+0.4)" to="(#ppt_y)" calcmode="lin" valueType="num">
                                      <p:cBhvr>
                                        <p:cTn id="195" dur="1230" accel="100000" fill="hold">
                                          <p:stCondLst>
                                            <p:cond delay="770"/>
                                          </p:stCondLst>
                                        </p:cTn>
                                        <p:tgtEl>
                                          <p:spTgt spid="221"/>
                                        </p:tgtEl>
                                        <p:attrNameLst>
                                          <p:attrName>ppt_y</p:attrName>
                                        </p:attrNameLst>
                                      </p:cBhvr>
                                    </p:anim>
                                  </p:childTnLst>
                                </p:cTn>
                              </p:par>
                            </p:childTnLst>
                          </p:cTn>
                        </p:par>
                      </p:childTnLst>
                    </p:cTn>
                  </p:par>
                  <p:par>
                    <p:cTn id="196" fill="hold">
                      <p:stCondLst>
                        <p:cond delay="indefinite"/>
                      </p:stCondLst>
                      <p:childTnLst>
                        <p:par>
                          <p:cTn id="197" fill="hold">
                            <p:stCondLst>
                              <p:cond delay="0"/>
                            </p:stCondLst>
                            <p:childTnLst>
                              <p:par>
                                <p:cTn id="198" presetID="4" presetClass="entr" presetSubtype="16" fill="hold" grpId="0" nodeType="clickEffect">
                                  <p:stCondLst>
                                    <p:cond delay="0"/>
                                  </p:stCondLst>
                                  <p:childTnLst>
                                    <p:set>
                                      <p:cBhvr>
                                        <p:cTn id="199" dur="1" fill="hold">
                                          <p:stCondLst>
                                            <p:cond delay="0"/>
                                          </p:stCondLst>
                                        </p:cTn>
                                        <p:tgtEl>
                                          <p:spTgt spid="199"/>
                                        </p:tgtEl>
                                        <p:attrNameLst>
                                          <p:attrName>style.visibility</p:attrName>
                                        </p:attrNameLst>
                                      </p:cBhvr>
                                      <p:to>
                                        <p:strVal val="visible"/>
                                      </p:to>
                                    </p:set>
                                    <p:animEffect transition="in" filter="box(in)">
                                      <p:cBhvr>
                                        <p:cTn id="200" dur="500"/>
                                        <p:tgtEl>
                                          <p:spTgt spid="199"/>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1" fill="hold" nodeType="clickEffect">
                                  <p:stCondLst>
                                    <p:cond delay="0"/>
                                  </p:stCondLst>
                                  <p:childTnLst>
                                    <p:set>
                                      <p:cBhvr>
                                        <p:cTn id="204" dur="1" fill="hold">
                                          <p:stCondLst>
                                            <p:cond delay="0"/>
                                          </p:stCondLst>
                                        </p:cTn>
                                        <p:tgtEl>
                                          <p:spTgt spid="187"/>
                                        </p:tgtEl>
                                        <p:attrNameLst>
                                          <p:attrName>style.visibility</p:attrName>
                                        </p:attrNameLst>
                                      </p:cBhvr>
                                      <p:to>
                                        <p:strVal val="visible"/>
                                      </p:to>
                                    </p:set>
                                    <p:animEffect transition="in" filter="wipe(up)">
                                      <p:cBhvr>
                                        <p:cTn id="205" dur="500"/>
                                        <p:tgtEl>
                                          <p:spTgt spid="187"/>
                                        </p:tgtEl>
                                      </p:cBhvr>
                                    </p:animEffect>
                                  </p:childTnLst>
                                </p:cTn>
                              </p:par>
                            </p:childTnLst>
                          </p:cTn>
                        </p:par>
                        <p:par>
                          <p:cTn id="206" fill="hold">
                            <p:stCondLst>
                              <p:cond delay="500"/>
                            </p:stCondLst>
                            <p:childTnLst>
                              <p:par>
                                <p:cTn id="207" presetID="4" presetClass="entr" presetSubtype="16" fill="hold" grpId="0" nodeType="afterEffect">
                                  <p:stCondLst>
                                    <p:cond delay="0"/>
                                  </p:stCondLst>
                                  <p:childTnLst>
                                    <p:set>
                                      <p:cBhvr>
                                        <p:cTn id="208" dur="1" fill="hold">
                                          <p:stCondLst>
                                            <p:cond delay="0"/>
                                          </p:stCondLst>
                                        </p:cTn>
                                        <p:tgtEl>
                                          <p:spTgt spid="174"/>
                                        </p:tgtEl>
                                        <p:attrNameLst>
                                          <p:attrName>style.visibility</p:attrName>
                                        </p:attrNameLst>
                                      </p:cBhvr>
                                      <p:to>
                                        <p:strVal val="visible"/>
                                      </p:to>
                                    </p:set>
                                    <p:animEffect transition="in" filter="box(in)">
                                      <p:cBhvr>
                                        <p:cTn id="209" dur="500"/>
                                        <p:tgtEl>
                                          <p:spTgt spid="174"/>
                                        </p:tgtEl>
                                      </p:cBhvr>
                                    </p:animEffect>
                                  </p:childTnLst>
                                </p:cTn>
                              </p:par>
                            </p:childTnLst>
                          </p:cTn>
                        </p:par>
                      </p:childTnLst>
                    </p:cTn>
                  </p:par>
                  <p:par>
                    <p:cTn id="210" fill="hold">
                      <p:stCondLst>
                        <p:cond delay="indefinite"/>
                      </p:stCondLst>
                      <p:childTnLst>
                        <p:par>
                          <p:cTn id="211" fill="hold">
                            <p:stCondLst>
                              <p:cond delay="0"/>
                            </p:stCondLst>
                            <p:childTnLst>
                              <p:par>
                                <p:cTn id="212" presetID="35" presetClass="entr" presetSubtype="0" fill="hold" nodeType="clickEffect">
                                  <p:stCondLst>
                                    <p:cond delay="0"/>
                                  </p:stCondLst>
                                  <p:childTnLst>
                                    <p:set>
                                      <p:cBhvr>
                                        <p:cTn id="213" dur="1" fill="hold">
                                          <p:stCondLst>
                                            <p:cond delay="0"/>
                                          </p:stCondLst>
                                        </p:cTn>
                                        <p:tgtEl>
                                          <p:spTgt spid="227"/>
                                        </p:tgtEl>
                                        <p:attrNameLst>
                                          <p:attrName>style.visibility</p:attrName>
                                        </p:attrNameLst>
                                      </p:cBhvr>
                                      <p:to>
                                        <p:strVal val="visible"/>
                                      </p:to>
                                    </p:set>
                                    <p:animEffect transition="in" filter="fade">
                                      <p:cBhvr>
                                        <p:cTn id="214" dur="2000"/>
                                        <p:tgtEl>
                                          <p:spTgt spid="227"/>
                                        </p:tgtEl>
                                      </p:cBhvr>
                                    </p:animEffect>
                                    <p:anim calcmode="lin" valueType="num">
                                      <p:cBhvr>
                                        <p:cTn id="215" dur="2000" fill="hold"/>
                                        <p:tgtEl>
                                          <p:spTgt spid="227"/>
                                        </p:tgtEl>
                                        <p:attrNameLst>
                                          <p:attrName>style.rotation</p:attrName>
                                        </p:attrNameLst>
                                      </p:cBhvr>
                                      <p:tavLst>
                                        <p:tav tm="0">
                                          <p:val>
                                            <p:fltVal val="720"/>
                                          </p:val>
                                        </p:tav>
                                        <p:tav tm="100000">
                                          <p:val>
                                            <p:fltVal val="0"/>
                                          </p:val>
                                        </p:tav>
                                      </p:tavLst>
                                    </p:anim>
                                    <p:anim calcmode="lin" valueType="num">
                                      <p:cBhvr>
                                        <p:cTn id="216" dur="2000" fill="hold"/>
                                        <p:tgtEl>
                                          <p:spTgt spid="227"/>
                                        </p:tgtEl>
                                        <p:attrNameLst>
                                          <p:attrName>ppt_h</p:attrName>
                                        </p:attrNameLst>
                                      </p:cBhvr>
                                      <p:tavLst>
                                        <p:tav tm="0">
                                          <p:val>
                                            <p:fltVal val="0"/>
                                          </p:val>
                                        </p:tav>
                                        <p:tav tm="100000">
                                          <p:val>
                                            <p:strVal val="#ppt_h"/>
                                          </p:val>
                                        </p:tav>
                                      </p:tavLst>
                                    </p:anim>
                                    <p:anim calcmode="lin" valueType="num">
                                      <p:cBhvr>
                                        <p:cTn id="217" dur="2000" fill="hold"/>
                                        <p:tgtEl>
                                          <p:spTgt spid="227"/>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212"/>
                                            </p:cond>
                                          </p:stCondLst>
                                        </p:cTn>
                                        <p:tgtEl>
                                          <p:spTgt spid="227"/>
                                        </p:tgtEl>
                                        <p:attrNameLst>
                                          <p:attrName>style.visibility</p:attrName>
                                        </p:attrNameLst>
                                      </p:cBhvr>
                                      <p:to>
                                        <p:strVal val="hidden"/>
                                      </p:to>
                                    </p:set>
                                  </p:subTnLst>
                                </p:cTn>
                              </p:par>
                            </p:childTnLst>
                          </p:cTn>
                        </p:par>
                        <p:par>
                          <p:cTn id="218" fill="hold">
                            <p:stCondLst>
                              <p:cond delay="2000"/>
                            </p:stCondLst>
                            <p:childTnLst>
                              <p:par>
                                <p:cTn id="219" presetID="35" presetClass="entr" presetSubtype="0" fill="hold" nodeType="afterEffect">
                                  <p:stCondLst>
                                    <p:cond delay="0"/>
                                  </p:stCondLst>
                                  <p:childTnLst>
                                    <p:set>
                                      <p:cBhvr>
                                        <p:cTn id="220" dur="1" fill="hold">
                                          <p:stCondLst>
                                            <p:cond delay="0"/>
                                          </p:stCondLst>
                                        </p:cTn>
                                        <p:tgtEl>
                                          <p:spTgt spid="209"/>
                                        </p:tgtEl>
                                        <p:attrNameLst>
                                          <p:attrName>style.visibility</p:attrName>
                                        </p:attrNameLst>
                                      </p:cBhvr>
                                      <p:to>
                                        <p:strVal val="visible"/>
                                      </p:to>
                                    </p:set>
                                    <p:animEffect transition="in" filter="fade">
                                      <p:cBhvr>
                                        <p:cTn id="221" dur="2000"/>
                                        <p:tgtEl>
                                          <p:spTgt spid="209"/>
                                        </p:tgtEl>
                                      </p:cBhvr>
                                    </p:animEffect>
                                    <p:anim calcmode="lin" valueType="num">
                                      <p:cBhvr>
                                        <p:cTn id="222" dur="2000" fill="hold"/>
                                        <p:tgtEl>
                                          <p:spTgt spid="209"/>
                                        </p:tgtEl>
                                        <p:attrNameLst>
                                          <p:attrName>style.rotation</p:attrName>
                                        </p:attrNameLst>
                                      </p:cBhvr>
                                      <p:tavLst>
                                        <p:tav tm="0">
                                          <p:val>
                                            <p:fltVal val="720"/>
                                          </p:val>
                                        </p:tav>
                                        <p:tav tm="100000">
                                          <p:val>
                                            <p:fltVal val="0"/>
                                          </p:val>
                                        </p:tav>
                                      </p:tavLst>
                                    </p:anim>
                                    <p:anim calcmode="lin" valueType="num">
                                      <p:cBhvr>
                                        <p:cTn id="223" dur="2000" fill="hold"/>
                                        <p:tgtEl>
                                          <p:spTgt spid="209"/>
                                        </p:tgtEl>
                                        <p:attrNameLst>
                                          <p:attrName>ppt_h</p:attrName>
                                        </p:attrNameLst>
                                      </p:cBhvr>
                                      <p:tavLst>
                                        <p:tav tm="0">
                                          <p:val>
                                            <p:fltVal val="0"/>
                                          </p:val>
                                        </p:tav>
                                        <p:tav tm="100000">
                                          <p:val>
                                            <p:strVal val="#ppt_h"/>
                                          </p:val>
                                        </p:tav>
                                      </p:tavLst>
                                    </p:anim>
                                    <p:anim calcmode="lin" valueType="num">
                                      <p:cBhvr>
                                        <p:cTn id="224" dur="2000" fill="hold"/>
                                        <p:tgtEl>
                                          <p:spTgt spid="209"/>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219"/>
                                            </p:cond>
                                          </p:stCondLst>
                                        </p:cTn>
                                        <p:tgtEl>
                                          <p:spTgt spid="209"/>
                                        </p:tgtEl>
                                        <p:attrNameLst>
                                          <p:attrName>style.visibility</p:attrName>
                                        </p:attrNameLst>
                                      </p:cBhvr>
                                      <p:to>
                                        <p:strVal val="hidden"/>
                                      </p:to>
                                    </p:set>
                                  </p:subTnLst>
                                </p:cTn>
                              </p:par>
                            </p:childTnLst>
                          </p:cTn>
                        </p:par>
                        <p:par>
                          <p:cTn id="225" fill="hold">
                            <p:stCondLst>
                              <p:cond delay="4000"/>
                            </p:stCondLst>
                            <p:childTnLst>
                              <p:par>
                                <p:cTn id="226" presetID="35" presetClass="entr" presetSubtype="0" fill="hold" nodeType="afterEffect">
                                  <p:stCondLst>
                                    <p:cond delay="0"/>
                                  </p:stCondLst>
                                  <p:childTnLst>
                                    <p:set>
                                      <p:cBhvr>
                                        <p:cTn id="227" dur="1" fill="hold">
                                          <p:stCondLst>
                                            <p:cond delay="0"/>
                                          </p:stCondLst>
                                        </p:cTn>
                                        <p:tgtEl>
                                          <p:spTgt spid="224"/>
                                        </p:tgtEl>
                                        <p:attrNameLst>
                                          <p:attrName>style.visibility</p:attrName>
                                        </p:attrNameLst>
                                      </p:cBhvr>
                                      <p:to>
                                        <p:strVal val="visible"/>
                                      </p:to>
                                    </p:set>
                                    <p:animEffect transition="in" filter="fade">
                                      <p:cBhvr>
                                        <p:cTn id="228" dur="2000"/>
                                        <p:tgtEl>
                                          <p:spTgt spid="224"/>
                                        </p:tgtEl>
                                      </p:cBhvr>
                                    </p:animEffect>
                                    <p:anim calcmode="lin" valueType="num">
                                      <p:cBhvr>
                                        <p:cTn id="229" dur="2000" fill="hold"/>
                                        <p:tgtEl>
                                          <p:spTgt spid="224"/>
                                        </p:tgtEl>
                                        <p:attrNameLst>
                                          <p:attrName>style.rotation</p:attrName>
                                        </p:attrNameLst>
                                      </p:cBhvr>
                                      <p:tavLst>
                                        <p:tav tm="0">
                                          <p:val>
                                            <p:fltVal val="720"/>
                                          </p:val>
                                        </p:tav>
                                        <p:tav tm="100000">
                                          <p:val>
                                            <p:fltVal val="0"/>
                                          </p:val>
                                        </p:tav>
                                      </p:tavLst>
                                    </p:anim>
                                    <p:anim calcmode="lin" valueType="num">
                                      <p:cBhvr>
                                        <p:cTn id="230" dur="2000" fill="hold"/>
                                        <p:tgtEl>
                                          <p:spTgt spid="224"/>
                                        </p:tgtEl>
                                        <p:attrNameLst>
                                          <p:attrName>ppt_h</p:attrName>
                                        </p:attrNameLst>
                                      </p:cBhvr>
                                      <p:tavLst>
                                        <p:tav tm="0">
                                          <p:val>
                                            <p:fltVal val="0"/>
                                          </p:val>
                                        </p:tav>
                                        <p:tav tm="100000">
                                          <p:val>
                                            <p:strVal val="#ppt_h"/>
                                          </p:val>
                                        </p:tav>
                                      </p:tavLst>
                                    </p:anim>
                                    <p:anim calcmode="lin" valueType="num">
                                      <p:cBhvr>
                                        <p:cTn id="231" dur="2000" fill="hold"/>
                                        <p:tgtEl>
                                          <p:spTgt spid="224"/>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226"/>
                                            </p:cond>
                                          </p:stCondLst>
                                        </p:cTn>
                                        <p:tgtEl>
                                          <p:spTgt spid="224"/>
                                        </p:tgtEl>
                                        <p:attrNameLst>
                                          <p:attrName>style.visibility</p:attrName>
                                        </p:attrNameLst>
                                      </p:cBhvr>
                                      <p:to>
                                        <p:strVal val="hidden"/>
                                      </p:to>
                                    </p:set>
                                  </p:subTnLst>
                                </p:cTn>
                              </p:par>
                            </p:childTnLst>
                          </p:cTn>
                        </p:par>
                        <p:par>
                          <p:cTn id="232" fill="hold">
                            <p:stCondLst>
                              <p:cond delay="6000"/>
                            </p:stCondLst>
                            <p:childTnLst>
                              <p:par>
                                <p:cTn id="233" presetID="35" presetClass="entr" presetSubtype="0" fill="hold" nodeType="afterEffect">
                                  <p:stCondLst>
                                    <p:cond delay="0"/>
                                  </p:stCondLst>
                                  <p:childTnLst>
                                    <p:set>
                                      <p:cBhvr>
                                        <p:cTn id="234" dur="1" fill="hold">
                                          <p:stCondLst>
                                            <p:cond delay="0"/>
                                          </p:stCondLst>
                                        </p:cTn>
                                        <p:tgtEl>
                                          <p:spTgt spid="215"/>
                                        </p:tgtEl>
                                        <p:attrNameLst>
                                          <p:attrName>style.visibility</p:attrName>
                                        </p:attrNameLst>
                                      </p:cBhvr>
                                      <p:to>
                                        <p:strVal val="visible"/>
                                      </p:to>
                                    </p:set>
                                    <p:animEffect transition="in" filter="fade">
                                      <p:cBhvr>
                                        <p:cTn id="235" dur="2000"/>
                                        <p:tgtEl>
                                          <p:spTgt spid="215"/>
                                        </p:tgtEl>
                                      </p:cBhvr>
                                    </p:animEffect>
                                    <p:anim calcmode="lin" valueType="num">
                                      <p:cBhvr>
                                        <p:cTn id="236" dur="2000" fill="hold"/>
                                        <p:tgtEl>
                                          <p:spTgt spid="215"/>
                                        </p:tgtEl>
                                        <p:attrNameLst>
                                          <p:attrName>style.rotation</p:attrName>
                                        </p:attrNameLst>
                                      </p:cBhvr>
                                      <p:tavLst>
                                        <p:tav tm="0">
                                          <p:val>
                                            <p:fltVal val="720"/>
                                          </p:val>
                                        </p:tav>
                                        <p:tav tm="100000">
                                          <p:val>
                                            <p:fltVal val="0"/>
                                          </p:val>
                                        </p:tav>
                                      </p:tavLst>
                                    </p:anim>
                                    <p:anim calcmode="lin" valueType="num">
                                      <p:cBhvr>
                                        <p:cTn id="237" dur="2000" fill="hold"/>
                                        <p:tgtEl>
                                          <p:spTgt spid="215"/>
                                        </p:tgtEl>
                                        <p:attrNameLst>
                                          <p:attrName>ppt_h</p:attrName>
                                        </p:attrNameLst>
                                      </p:cBhvr>
                                      <p:tavLst>
                                        <p:tav tm="0">
                                          <p:val>
                                            <p:fltVal val="0"/>
                                          </p:val>
                                        </p:tav>
                                        <p:tav tm="100000">
                                          <p:val>
                                            <p:strVal val="#ppt_h"/>
                                          </p:val>
                                        </p:tav>
                                      </p:tavLst>
                                    </p:anim>
                                    <p:anim calcmode="lin" valueType="num">
                                      <p:cBhvr>
                                        <p:cTn id="238" dur="2000" fill="hold"/>
                                        <p:tgtEl>
                                          <p:spTgt spid="215"/>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233"/>
                                            </p:cond>
                                          </p:stCondLst>
                                        </p:cTn>
                                        <p:tgtEl>
                                          <p:spTgt spid="215"/>
                                        </p:tgtEl>
                                        <p:attrNameLst>
                                          <p:attrName>style.visibility</p:attrName>
                                        </p:attrNameLst>
                                      </p:cBhvr>
                                      <p:to>
                                        <p:strVal val="hidden"/>
                                      </p:to>
                                    </p:set>
                                  </p:subTnLst>
                                </p:cTn>
                              </p:par>
                            </p:childTnLst>
                          </p:cTn>
                        </p:par>
                        <p:par>
                          <p:cTn id="239" fill="hold">
                            <p:stCondLst>
                              <p:cond delay="8000"/>
                            </p:stCondLst>
                            <p:childTnLst>
                              <p:par>
                                <p:cTn id="240" presetID="35" presetClass="entr" presetSubtype="0" fill="hold" nodeType="afterEffect">
                                  <p:stCondLst>
                                    <p:cond delay="0"/>
                                  </p:stCondLst>
                                  <p:childTnLst>
                                    <p:set>
                                      <p:cBhvr>
                                        <p:cTn id="241" dur="1" fill="hold">
                                          <p:stCondLst>
                                            <p:cond delay="0"/>
                                          </p:stCondLst>
                                        </p:cTn>
                                        <p:tgtEl>
                                          <p:spTgt spid="218"/>
                                        </p:tgtEl>
                                        <p:attrNameLst>
                                          <p:attrName>style.visibility</p:attrName>
                                        </p:attrNameLst>
                                      </p:cBhvr>
                                      <p:to>
                                        <p:strVal val="visible"/>
                                      </p:to>
                                    </p:set>
                                    <p:animEffect transition="in" filter="fade">
                                      <p:cBhvr>
                                        <p:cTn id="242" dur="2000"/>
                                        <p:tgtEl>
                                          <p:spTgt spid="218"/>
                                        </p:tgtEl>
                                      </p:cBhvr>
                                    </p:animEffect>
                                    <p:anim calcmode="lin" valueType="num">
                                      <p:cBhvr>
                                        <p:cTn id="243" dur="2000" fill="hold"/>
                                        <p:tgtEl>
                                          <p:spTgt spid="218"/>
                                        </p:tgtEl>
                                        <p:attrNameLst>
                                          <p:attrName>style.rotation</p:attrName>
                                        </p:attrNameLst>
                                      </p:cBhvr>
                                      <p:tavLst>
                                        <p:tav tm="0">
                                          <p:val>
                                            <p:fltVal val="720"/>
                                          </p:val>
                                        </p:tav>
                                        <p:tav tm="100000">
                                          <p:val>
                                            <p:fltVal val="0"/>
                                          </p:val>
                                        </p:tav>
                                      </p:tavLst>
                                    </p:anim>
                                    <p:anim calcmode="lin" valueType="num">
                                      <p:cBhvr>
                                        <p:cTn id="244" dur="2000" fill="hold"/>
                                        <p:tgtEl>
                                          <p:spTgt spid="218"/>
                                        </p:tgtEl>
                                        <p:attrNameLst>
                                          <p:attrName>ppt_h</p:attrName>
                                        </p:attrNameLst>
                                      </p:cBhvr>
                                      <p:tavLst>
                                        <p:tav tm="0">
                                          <p:val>
                                            <p:fltVal val="0"/>
                                          </p:val>
                                        </p:tav>
                                        <p:tav tm="100000">
                                          <p:val>
                                            <p:strVal val="#ppt_h"/>
                                          </p:val>
                                        </p:tav>
                                      </p:tavLst>
                                    </p:anim>
                                    <p:anim calcmode="lin" valueType="num">
                                      <p:cBhvr>
                                        <p:cTn id="245" dur="2000" fill="hold"/>
                                        <p:tgtEl>
                                          <p:spTgt spid="218"/>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240"/>
                                            </p:cond>
                                          </p:stCondLst>
                                        </p:cTn>
                                        <p:tgtEl>
                                          <p:spTgt spid="218"/>
                                        </p:tgtEl>
                                        <p:attrNameLst>
                                          <p:attrName>style.visibility</p:attrName>
                                        </p:attrNameLst>
                                      </p:cBhvr>
                                      <p:to>
                                        <p:strVal val="hidden"/>
                                      </p:to>
                                    </p:set>
                                  </p:subTnLst>
                                </p:cTn>
                              </p:par>
                            </p:childTnLst>
                          </p:cTn>
                        </p:par>
                      </p:childTnLst>
                    </p:cTn>
                  </p:par>
                  <p:par>
                    <p:cTn id="246" fill="hold">
                      <p:stCondLst>
                        <p:cond delay="indefinite"/>
                      </p:stCondLst>
                      <p:childTnLst>
                        <p:par>
                          <p:cTn id="247" fill="hold">
                            <p:stCondLst>
                              <p:cond delay="0"/>
                            </p:stCondLst>
                            <p:childTnLst>
                              <p:par>
                                <p:cTn id="248" presetID="51" presetClass="entr" presetSubtype="0" fill="hold" nodeType="clickEffect">
                                  <p:stCondLst>
                                    <p:cond delay="0"/>
                                  </p:stCondLst>
                                  <p:childTnLst>
                                    <p:set>
                                      <p:cBhvr>
                                        <p:cTn id="249" dur="1" fill="hold">
                                          <p:stCondLst>
                                            <p:cond delay="0"/>
                                          </p:stCondLst>
                                        </p:cTn>
                                        <p:tgtEl>
                                          <p:spTgt spid="209"/>
                                        </p:tgtEl>
                                        <p:attrNameLst>
                                          <p:attrName>style.visibility</p:attrName>
                                        </p:attrNameLst>
                                      </p:cBhvr>
                                      <p:to>
                                        <p:strVal val="visible"/>
                                      </p:to>
                                    </p:set>
                                    <p:animEffect transition="in" filter="fade">
                                      <p:cBhvr>
                                        <p:cTn id="250" dur="770" decel="100000"/>
                                        <p:tgtEl>
                                          <p:spTgt spid="209"/>
                                        </p:tgtEl>
                                      </p:cBhvr>
                                    </p:animEffect>
                                    <p:animScale>
                                      <p:cBhvr>
                                        <p:cTn id="251" dur="770" decel="100000"/>
                                        <p:tgtEl>
                                          <p:spTgt spid="209"/>
                                        </p:tgtEl>
                                      </p:cBhvr>
                                      <p:from x="10000" y="10000"/>
                                      <p:to x="200000" y="450000"/>
                                    </p:animScale>
                                    <p:animScale>
                                      <p:cBhvr>
                                        <p:cTn id="252" dur="1230" accel="100000" fill="hold">
                                          <p:stCondLst>
                                            <p:cond delay="770"/>
                                          </p:stCondLst>
                                        </p:cTn>
                                        <p:tgtEl>
                                          <p:spTgt spid="209"/>
                                        </p:tgtEl>
                                      </p:cBhvr>
                                      <p:from x="200000" y="450000"/>
                                      <p:to x="100000" y="100000"/>
                                    </p:animScale>
                                    <p:set>
                                      <p:cBhvr>
                                        <p:cTn id="253" dur="770" fill="hold"/>
                                        <p:tgtEl>
                                          <p:spTgt spid="209"/>
                                        </p:tgtEl>
                                        <p:attrNameLst>
                                          <p:attrName>ppt_x</p:attrName>
                                        </p:attrNameLst>
                                      </p:cBhvr>
                                      <p:to>
                                        <p:strVal val="(0.5)"/>
                                      </p:to>
                                    </p:set>
                                    <p:anim from="(0.5)" to="(#ppt_x)" calcmode="lin" valueType="num">
                                      <p:cBhvr>
                                        <p:cTn id="254" dur="1230" accel="100000" fill="hold">
                                          <p:stCondLst>
                                            <p:cond delay="770"/>
                                          </p:stCondLst>
                                        </p:cTn>
                                        <p:tgtEl>
                                          <p:spTgt spid="209"/>
                                        </p:tgtEl>
                                        <p:attrNameLst>
                                          <p:attrName>ppt_x</p:attrName>
                                        </p:attrNameLst>
                                      </p:cBhvr>
                                    </p:anim>
                                    <p:set>
                                      <p:cBhvr>
                                        <p:cTn id="255" dur="770" fill="hold"/>
                                        <p:tgtEl>
                                          <p:spTgt spid="209"/>
                                        </p:tgtEl>
                                        <p:attrNameLst>
                                          <p:attrName>ppt_y</p:attrName>
                                        </p:attrNameLst>
                                      </p:cBhvr>
                                      <p:to>
                                        <p:strVal val="(#ppt_y+0.4)"/>
                                      </p:to>
                                    </p:set>
                                    <p:anim from="(#ppt_y+0.4)" to="(#ppt_y)" calcmode="lin" valueType="num">
                                      <p:cBhvr>
                                        <p:cTn id="256" dur="1230" accel="100000" fill="hold">
                                          <p:stCondLst>
                                            <p:cond delay="770"/>
                                          </p:stCondLst>
                                        </p:cTn>
                                        <p:tgtEl>
                                          <p:spTgt spid="209"/>
                                        </p:tgtEl>
                                        <p:attrNameLst>
                                          <p:attrName>ppt_y</p:attrName>
                                        </p:attrNameLst>
                                      </p:cBhvr>
                                    </p:anim>
                                  </p:childTnLst>
                                </p:cTn>
                              </p:par>
                            </p:childTnLst>
                          </p:cTn>
                        </p:par>
                      </p:childTnLst>
                    </p:cTn>
                  </p:par>
                  <p:par>
                    <p:cTn id="257" fill="hold">
                      <p:stCondLst>
                        <p:cond delay="indefinite"/>
                      </p:stCondLst>
                      <p:childTnLst>
                        <p:par>
                          <p:cTn id="258" fill="hold">
                            <p:stCondLst>
                              <p:cond delay="0"/>
                            </p:stCondLst>
                            <p:childTnLst>
                              <p:par>
                                <p:cTn id="259" presetID="4" presetClass="entr" presetSubtype="16" fill="hold" grpId="0" nodeType="clickEffect">
                                  <p:stCondLst>
                                    <p:cond delay="0"/>
                                  </p:stCondLst>
                                  <p:childTnLst>
                                    <p:set>
                                      <p:cBhvr>
                                        <p:cTn id="260" dur="1" fill="hold">
                                          <p:stCondLst>
                                            <p:cond delay="0"/>
                                          </p:stCondLst>
                                        </p:cTn>
                                        <p:tgtEl>
                                          <p:spTgt spid="198"/>
                                        </p:tgtEl>
                                        <p:attrNameLst>
                                          <p:attrName>style.visibility</p:attrName>
                                        </p:attrNameLst>
                                      </p:cBhvr>
                                      <p:to>
                                        <p:strVal val="visible"/>
                                      </p:to>
                                    </p:set>
                                    <p:animEffect transition="in" filter="box(in)">
                                      <p:cBhvr>
                                        <p:cTn id="261" dur="500"/>
                                        <p:tgtEl>
                                          <p:spTgt spid="198"/>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2" fill="hold" nodeType="clickEffect">
                                  <p:stCondLst>
                                    <p:cond delay="0"/>
                                  </p:stCondLst>
                                  <p:childTnLst>
                                    <p:set>
                                      <p:cBhvr>
                                        <p:cTn id="265" dur="1" fill="hold">
                                          <p:stCondLst>
                                            <p:cond delay="0"/>
                                          </p:stCondLst>
                                        </p:cTn>
                                        <p:tgtEl>
                                          <p:spTgt spid="181"/>
                                        </p:tgtEl>
                                        <p:attrNameLst>
                                          <p:attrName>style.visibility</p:attrName>
                                        </p:attrNameLst>
                                      </p:cBhvr>
                                      <p:to>
                                        <p:strVal val="visible"/>
                                      </p:to>
                                    </p:set>
                                    <p:animEffect transition="in" filter="wipe(right)">
                                      <p:cBhvr>
                                        <p:cTn id="266" dur="500"/>
                                        <p:tgtEl>
                                          <p:spTgt spid="181"/>
                                        </p:tgtEl>
                                      </p:cBhvr>
                                    </p:animEffect>
                                  </p:childTnLst>
                                </p:cTn>
                              </p:par>
                            </p:childTnLst>
                          </p:cTn>
                        </p:par>
                        <p:par>
                          <p:cTn id="267" fill="hold">
                            <p:stCondLst>
                              <p:cond delay="500"/>
                            </p:stCondLst>
                            <p:childTnLst>
                              <p:par>
                                <p:cTn id="268" presetID="4" presetClass="entr" presetSubtype="16" fill="hold" grpId="0" nodeType="afterEffect">
                                  <p:stCondLst>
                                    <p:cond delay="0"/>
                                  </p:stCondLst>
                                  <p:childTnLst>
                                    <p:set>
                                      <p:cBhvr>
                                        <p:cTn id="269" dur="1" fill="hold">
                                          <p:stCondLst>
                                            <p:cond delay="0"/>
                                          </p:stCondLst>
                                        </p:cTn>
                                        <p:tgtEl>
                                          <p:spTgt spid="173"/>
                                        </p:tgtEl>
                                        <p:attrNameLst>
                                          <p:attrName>style.visibility</p:attrName>
                                        </p:attrNameLst>
                                      </p:cBhvr>
                                      <p:to>
                                        <p:strVal val="visible"/>
                                      </p:to>
                                    </p:set>
                                    <p:animEffect transition="in" filter="box(in)">
                                      <p:cBhvr>
                                        <p:cTn id="270" dur="500"/>
                                        <p:tgtEl>
                                          <p:spTgt spid="173"/>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nodeType="clickEffect">
                                  <p:stCondLst>
                                    <p:cond delay="0"/>
                                  </p:stCondLst>
                                  <p:childTnLst>
                                    <p:set>
                                      <p:cBhvr>
                                        <p:cTn id="274" dur="1" fill="hold">
                                          <p:stCondLst>
                                            <p:cond delay="0"/>
                                          </p:stCondLst>
                                        </p:cTn>
                                        <p:tgtEl>
                                          <p:spTgt spid="236"/>
                                        </p:tgtEl>
                                        <p:attrNameLst>
                                          <p:attrName>style.visibility</p:attrName>
                                        </p:attrNameLst>
                                      </p:cBhvr>
                                      <p:to>
                                        <p:strVal val="visible"/>
                                      </p:to>
                                    </p:set>
                                    <p:animEffect transition="in" filter="wipe(left)">
                                      <p:cBhvr>
                                        <p:cTn id="275" dur="500"/>
                                        <p:tgtEl>
                                          <p:spTgt spid="236"/>
                                        </p:tgtEl>
                                      </p:cBhvr>
                                    </p:animEffect>
                                  </p:childTnLst>
                                </p:cTn>
                              </p:par>
                            </p:childTnLst>
                          </p:cTn>
                        </p:par>
                      </p:childTnLst>
                    </p:cTn>
                  </p:par>
                  <p:par>
                    <p:cTn id="276" fill="hold">
                      <p:stCondLst>
                        <p:cond delay="indefinite"/>
                      </p:stCondLst>
                      <p:childTnLst>
                        <p:par>
                          <p:cTn id="277" fill="hold">
                            <p:stCondLst>
                              <p:cond delay="0"/>
                            </p:stCondLst>
                            <p:childTnLst>
                              <p:par>
                                <p:cTn id="278" presetID="35" presetClass="entr" presetSubtype="0" fill="hold" nodeType="clickEffect">
                                  <p:stCondLst>
                                    <p:cond delay="0"/>
                                  </p:stCondLst>
                                  <p:childTnLst>
                                    <p:set>
                                      <p:cBhvr>
                                        <p:cTn id="279" dur="1" fill="hold">
                                          <p:stCondLst>
                                            <p:cond delay="0"/>
                                          </p:stCondLst>
                                        </p:cTn>
                                        <p:tgtEl>
                                          <p:spTgt spid="227"/>
                                        </p:tgtEl>
                                        <p:attrNameLst>
                                          <p:attrName>style.visibility</p:attrName>
                                        </p:attrNameLst>
                                      </p:cBhvr>
                                      <p:to>
                                        <p:strVal val="visible"/>
                                      </p:to>
                                    </p:set>
                                    <p:animEffect transition="in" filter="fade">
                                      <p:cBhvr>
                                        <p:cTn id="280" dur="2000"/>
                                        <p:tgtEl>
                                          <p:spTgt spid="227"/>
                                        </p:tgtEl>
                                      </p:cBhvr>
                                    </p:animEffect>
                                    <p:anim calcmode="lin" valueType="num">
                                      <p:cBhvr>
                                        <p:cTn id="281" dur="2000" fill="hold"/>
                                        <p:tgtEl>
                                          <p:spTgt spid="227"/>
                                        </p:tgtEl>
                                        <p:attrNameLst>
                                          <p:attrName>style.rotation</p:attrName>
                                        </p:attrNameLst>
                                      </p:cBhvr>
                                      <p:tavLst>
                                        <p:tav tm="0">
                                          <p:val>
                                            <p:fltVal val="720"/>
                                          </p:val>
                                        </p:tav>
                                        <p:tav tm="100000">
                                          <p:val>
                                            <p:fltVal val="0"/>
                                          </p:val>
                                        </p:tav>
                                      </p:tavLst>
                                    </p:anim>
                                    <p:anim calcmode="lin" valueType="num">
                                      <p:cBhvr>
                                        <p:cTn id="282" dur="2000" fill="hold"/>
                                        <p:tgtEl>
                                          <p:spTgt spid="227"/>
                                        </p:tgtEl>
                                        <p:attrNameLst>
                                          <p:attrName>ppt_h</p:attrName>
                                        </p:attrNameLst>
                                      </p:cBhvr>
                                      <p:tavLst>
                                        <p:tav tm="0">
                                          <p:val>
                                            <p:fltVal val="0"/>
                                          </p:val>
                                        </p:tav>
                                        <p:tav tm="100000">
                                          <p:val>
                                            <p:strVal val="#ppt_h"/>
                                          </p:val>
                                        </p:tav>
                                      </p:tavLst>
                                    </p:anim>
                                    <p:anim calcmode="lin" valueType="num">
                                      <p:cBhvr>
                                        <p:cTn id="283" dur="2000" fill="hold"/>
                                        <p:tgtEl>
                                          <p:spTgt spid="227"/>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278"/>
                                            </p:cond>
                                          </p:stCondLst>
                                        </p:cTn>
                                        <p:tgtEl>
                                          <p:spTgt spid="227"/>
                                        </p:tgtEl>
                                        <p:attrNameLst>
                                          <p:attrName>style.visibility</p:attrName>
                                        </p:attrNameLst>
                                      </p:cBhvr>
                                      <p:to>
                                        <p:strVal val="hidden"/>
                                      </p:to>
                                    </p:set>
                                  </p:subTnLst>
                                </p:cTn>
                              </p:par>
                            </p:childTnLst>
                          </p:cTn>
                        </p:par>
                        <p:par>
                          <p:cTn id="284" fill="hold">
                            <p:stCondLst>
                              <p:cond delay="2000"/>
                            </p:stCondLst>
                            <p:childTnLst>
                              <p:par>
                                <p:cTn id="285" presetID="35" presetClass="entr" presetSubtype="0" fill="hold" nodeType="afterEffect">
                                  <p:stCondLst>
                                    <p:cond delay="0"/>
                                  </p:stCondLst>
                                  <p:childTnLst>
                                    <p:set>
                                      <p:cBhvr>
                                        <p:cTn id="286" dur="1" fill="hold">
                                          <p:stCondLst>
                                            <p:cond delay="0"/>
                                          </p:stCondLst>
                                        </p:cTn>
                                        <p:tgtEl>
                                          <p:spTgt spid="212"/>
                                        </p:tgtEl>
                                        <p:attrNameLst>
                                          <p:attrName>style.visibility</p:attrName>
                                        </p:attrNameLst>
                                      </p:cBhvr>
                                      <p:to>
                                        <p:strVal val="visible"/>
                                      </p:to>
                                    </p:set>
                                    <p:animEffect transition="in" filter="fade">
                                      <p:cBhvr>
                                        <p:cTn id="287" dur="2000"/>
                                        <p:tgtEl>
                                          <p:spTgt spid="212"/>
                                        </p:tgtEl>
                                      </p:cBhvr>
                                    </p:animEffect>
                                    <p:anim calcmode="lin" valueType="num">
                                      <p:cBhvr>
                                        <p:cTn id="288" dur="2000" fill="hold"/>
                                        <p:tgtEl>
                                          <p:spTgt spid="212"/>
                                        </p:tgtEl>
                                        <p:attrNameLst>
                                          <p:attrName>style.rotation</p:attrName>
                                        </p:attrNameLst>
                                      </p:cBhvr>
                                      <p:tavLst>
                                        <p:tav tm="0">
                                          <p:val>
                                            <p:fltVal val="720"/>
                                          </p:val>
                                        </p:tav>
                                        <p:tav tm="100000">
                                          <p:val>
                                            <p:fltVal val="0"/>
                                          </p:val>
                                        </p:tav>
                                      </p:tavLst>
                                    </p:anim>
                                    <p:anim calcmode="lin" valueType="num">
                                      <p:cBhvr>
                                        <p:cTn id="289" dur="2000" fill="hold"/>
                                        <p:tgtEl>
                                          <p:spTgt spid="212"/>
                                        </p:tgtEl>
                                        <p:attrNameLst>
                                          <p:attrName>ppt_h</p:attrName>
                                        </p:attrNameLst>
                                      </p:cBhvr>
                                      <p:tavLst>
                                        <p:tav tm="0">
                                          <p:val>
                                            <p:fltVal val="0"/>
                                          </p:val>
                                        </p:tav>
                                        <p:tav tm="100000">
                                          <p:val>
                                            <p:strVal val="#ppt_h"/>
                                          </p:val>
                                        </p:tav>
                                      </p:tavLst>
                                    </p:anim>
                                    <p:anim calcmode="lin" valueType="num">
                                      <p:cBhvr>
                                        <p:cTn id="290" dur="2000" fill="hold"/>
                                        <p:tgtEl>
                                          <p:spTgt spid="212"/>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285"/>
                                            </p:cond>
                                          </p:stCondLst>
                                        </p:cTn>
                                        <p:tgtEl>
                                          <p:spTgt spid="212"/>
                                        </p:tgtEl>
                                        <p:attrNameLst>
                                          <p:attrName>style.visibility</p:attrName>
                                        </p:attrNameLst>
                                      </p:cBhvr>
                                      <p:to>
                                        <p:strVal val="hidden"/>
                                      </p:to>
                                    </p:set>
                                  </p:subTnLst>
                                </p:cTn>
                              </p:par>
                            </p:childTnLst>
                          </p:cTn>
                        </p:par>
                        <p:par>
                          <p:cTn id="291" fill="hold">
                            <p:stCondLst>
                              <p:cond delay="4000"/>
                            </p:stCondLst>
                            <p:childTnLst>
                              <p:par>
                                <p:cTn id="292" presetID="35" presetClass="entr" presetSubtype="0" fill="hold" nodeType="afterEffect">
                                  <p:stCondLst>
                                    <p:cond delay="0"/>
                                  </p:stCondLst>
                                  <p:childTnLst>
                                    <p:set>
                                      <p:cBhvr>
                                        <p:cTn id="293" dur="1" fill="hold">
                                          <p:stCondLst>
                                            <p:cond delay="0"/>
                                          </p:stCondLst>
                                        </p:cTn>
                                        <p:tgtEl>
                                          <p:spTgt spid="215"/>
                                        </p:tgtEl>
                                        <p:attrNameLst>
                                          <p:attrName>style.visibility</p:attrName>
                                        </p:attrNameLst>
                                      </p:cBhvr>
                                      <p:to>
                                        <p:strVal val="visible"/>
                                      </p:to>
                                    </p:set>
                                    <p:animEffect transition="in" filter="fade">
                                      <p:cBhvr>
                                        <p:cTn id="294" dur="2000"/>
                                        <p:tgtEl>
                                          <p:spTgt spid="215"/>
                                        </p:tgtEl>
                                      </p:cBhvr>
                                    </p:animEffect>
                                    <p:anim calcmode="lin" valueType="num">
                                      <p:cBhvr>
                                        <p:cTn id="295" dur="2000" fill="hold"/>
                                        <p:tgtEl>
                                          <p:spTgt spid="215"/>
                                        </p:tgtEl>
                                        <p:attrNameLst>
                                          <p:attrName>style.rotation</p:attrName>
                                        </p:attrNameLst>
                                      </p:cBhvr>
                                      <p:tavLst>
                                        <p:tav tm="0">
                                          <p:val>
                                            <p:fltVal val="720"/>
                                          </p:val>
                                        </p:tav>
                                        <p:tav tm="100000">
                                          <p:val>
                                            <p:fltVal val="0"/>
                                          </p:val>
                                        </p:tav>
                                      </p:tavLst>
                                    </p:anim>
                                    <p:anim calcmode="lin" valueType="num">
                                      <p:cBhvr>
                                        <p:cTn id="296" dur="2000" fill="hold"/>
                                        <p:tgtEl>
                                          <p:spTgt spid="215"/>
                                        </p:tgtEl>
                                        <p:attrNameLst>
                                          <p:attrName>ppt_h</p:attrName>
                                        </p:attrNameLst>
                                      </p:cBhvr>
                                      <p:tavLst>
                                        <p:tav tm="0">
                                          <p:val>
                                            <p:fltVal val="0"/>
                                          </p:val>
                                        </p:tav>
                                        <p:tav tm="100000">
                                          <p:val>
                                            <p:strVal val="#ppt_h"/>
                                          </p:val>
                                        </p:tav>
                                      </p:tavLst>
                                    </p:anim>
                                    <p:anim calcmode="lin" valueType="num">
                                      <p:cBhvr>
                                        <p:cTn id="297" dur="2000" fill="hold"/>
                                        <p:tgtEl>
                                          <p:spTgt spid="215"/>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292"/>
                                            </p:cond>
                                          </p:stCondLst>
                                        </p:cTn>
                                        <p:tgtEl>
                                          <p:spTgt spid="215"/>
                                        </p:tgtEl>
                                        <p:attrNameLst>
                                          <p:attrName>style.visibility</p:attrName>
                                        </p:attrNameLst>
                                      </p:cBhvr>
                                      <p:to>
                                        <p:strVal val="hidden"/>
                                      </p:to>
                                    </p:set>
                                  </p:subTnLst>
                                </p:cTn>
                              </p:par>
                            </p:childTnLst>
                          </p:cTn>
                        </p:par>
                        <p:par>
                          <p:cTn id="298" fill="hold">
                            <p:stCondLst>
                              <p:cond delay="6000"/>
                            </p:stCondLst>
                            <p:childTnLst>
                              <p:par>
                                <p:cTn id="299" presetID="35" presetClass="entr" presetSubtype="0" fill="hold" nodeType="afterEffect">
                                  <p:stCondLst>
                                    <p:cond delay="0"/>
                                  </p:stCondLst>
                                  <p:childTnLst>
                                    <p:set>
                                      <p:cBhvr>
                                        <p:cTn id="300" dur="1" fill="hold">
                                          <p:stCondLst>
                                            <p:cond delay="0"/>
                                          </p:stCondLst>
                                        </p:cTn>
                                        <p:tgtEl>
                                          <p:spTgt spid="218"/>
                                        </p:tgtEl>
                                        <p:attrNameLst>
                                          <p:attrName>style.visibility</p:attrName>
                                        </p:attrNameLst>
                                      </p:cBhvr>
                                      <p:to>
                                        <p:strVal val="visible"/>
                                      </p:to>
                                    </p:set>
                                    <p:animEffect transition="in" filter="fade">
                                      <p:cBhvr>
                                        <p:cTn id="301" dur="2000"/>
                                        <p:tgtEl>
                                          <p:spTgt spid="218"/>
                                        </p:tgtEl>
                                      </p:cBhvr>
                                    </p:animEffect>
                                    <p:anim calcmode="lin" valueType="num">
                                      <p:cBhvr>
                                        <p:cTn id="302" dur="2000" fill="hold"/>
                                        <p:tgtEl>
                                          <p:spTgt spid="218"/>
                                        </p:tgtEl>
                                        <p:attrNameLst>
                                          <p:attrName>style.rotation</p:attrName>
                                        </p:attrNameLst>
                                      </p:cBhvr>
                                      <p:tavLst>
                                        <p:tav tm="0">
                                          <p:val>
                                            <p:fltVal val="720"/>
                                          </p:val>
                                        </p:tav>
                                        <p:tav tm="100000">
                                          <p:val>
                                            <p:fltVal val="0"/>
                                          </p:val>
                                        </p:tav>
                                      </p:tavLst>
                                    </p:anim>
                                    <p:anim calcmode="lin" valueType="num">
                                      <p:cBhvr>
                                        <p:cTn id="303" dur="2000" fill="hold"/>
                                        <p:tgtEl>
                                          <p:spTgt spid="218"/>
                                        </p:tgtEl>
                                        <p:attrNameLst>
                                          <p:attrName>ppt_h</p:attrName>
                                        </p:attrNameLst>
                                      </p:cBhvr>
                                      <p:tavLst>
                                        <p:tav tm="0">
                                          <p:val>
                                            <p:fltVal val="0"/>
                                          </p:val>
                                        </p:tav>
                                        <p:tav tm="100000">
                                          <p:val>
                                            <p:strVal val="#ppt_h"/>
                                          </p:val>
                                        </p:tav>
                                      </p:tavLst>
                                    </p:anim>
                                    <p:anim calcmode="lin" valueType="num">
                                      <p:cBhvr>
                                        <p:cTn id="304" dur="2000" fill="hold"/>
                                        <p:tgtEl>
                                          <p:spTgt spid="218"/>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299"/>
                                            </p:cond>
                                          </p:stCondLst>
                                        </p:cTn>
                                        <p:tgtEl>
                                          <p:spTgt spid="218"/>
                                        </p:tgtEl>
                                        <p:attrNameLst>
                                          <p:attrName>style.visibility</p:attrName>
                                        </p:attrNameLst>
                                      </p:cBhvr>
                                      <p:to>
                                        <p:strVal val="hidden"/>
                                      </p:to>
                                    </p:set>
                                  </p:subTnLst>
                                </p:cTn>
                              </p:par>
                            </p:childTnLst>
                          </p:cTn>
                        </p:par>
                      </p:childTnLst>
                    </p:cTn>
                  </p:par>
                  <p:par>
                    <p:cTn id="305" fill="hold">
                      <p:stCondLst>
                        <p:cond delay="indefinite"/>
                      </p:stCondLst>
                      <p:childTnLst>
                        <p:par>
                          <p:cTn id="306" fill="hold">
                            <p:stCondLst>
                              <p:cond delay="0"/>
                            </p:stCondLst>
                            <p:childTnLst>
                              <p:par>
                                <p:cTn id="307" presetID="51" presetClass="entr" presetSubtype="0" fill="hold" nodeType="clickEffect">
                                  <p:stCondLst>
                                    <p:cond delay="0"/>
                                  </p:stCondLst>
                                  <p:childTnLst>
                                    <p:set>
                                      <p:cBhvr>
                                        <p:cTn id="308" dur="1" fill="hold">
                                          <p:stCondLst>
                                            <p:cond delay="0"/>
                                          </p:stCondLst>
                                        </p:cTn>
                                        <p:tgtEl>
                                          <p:spTgt spid="212"/>
                                        </p:tgtEl>
                                        <p:attrNameLst>
                                          <p:attrName>style.visibility</p:attrName>
                                        </p:attrNameLst>
                                      </p:cBhvr>
                                      <p:to>
                                        <p:strVal val="visible"/>
                                      </p:to>
                                    </p:set>
                                    <p:animEffect transition="in" filter="fade">
                                      <p:cBhvr>
                                        <p:cTn id="309" dur="770" decel="100000"/>
                                        <p:tgtEl>
                                          <p:spTgt spid="212"/>
                                        </p:tgtEl>
                                      </p:cBhvr>
                                    </p:animEffect>
                                    <p:animScale>
                                      <p:cBhvr>
                                        <p:cTn id="310" dur="770" decel="100000"/>
                                        <p:tgtEl>
                                          <p:spTgt spid="212"/>
                                        </p:tgtEl>
                                      </p:cBhvr>
                                      <p:from x="10000" y="10000"/>
                                      <p:to x="200000" y="450000"/>
                                    </p:animScale>
                                    <p:animScale>
                                      <p:cBhvr>
                                        <p:cTn id="311" dur="1230" accel="100000" fill="hold">
                                          <p:stCondLst>
                                            <p:cond delay="770"/>
                                          </p:stCondLst>
                                        </p:cTn>
                                        <p:tgtEl>
                                          <p:spTgt spid="212"/>
                                        </p:tgtEl>
                                      </p:cBhvr>
                                      <p:from x="200000" y="450000"/>
                                      <p:to x="100000" y="100000"/>
                                    </p:animScale>
                                    <p:set>
                                      <p:cBhvr>
                                        <p:cTn id="312" dur="770" fill="hold"/>
                                        <p:tgtEl>
                                          <p:spTgt spid="212"/>
                                        </p:tgtEl>
                                        <p:attrNameLst>
                                          <p:attrName>ppt_x</p:attrName>
                                        </p:attrNameLst>
                                      </p:cBhvr>
                                      <p:to>
                                        <p:strVal val="(0.5)"/>
                                      </p:to>
                                    </p:set>
                                    <p:anim from="(0.5)" to="(#ppt_x)" calcmode="lin" valueType="num">
                                      <p:cBhvr>
                                        <p:cTn id="313" dur="1230" accel="100000" fill="hold">
                                          <p:stCondLst>
                                            <p:cond delay="770"/>
                                          </p:stCondLst>
                                        </p:cTn>
                                        <p:tgtEl>
                                          <p:spTgt spid="212"/>
                                        </p:tgtEl>
                                        <p:attrNameLst>
                                          <p:attrName>ppt_x</p:attrName>
                                        </p:attrNameLst>
                                      </p:cBhvr>
                                    </p:anim>
                                    <p:set>
                                      <p:cBhvr>
                                        <p:cTn id="314" dur="770" fill="hold"/>
                                        <p:tgtEl>
                                          <p:spTgt spid="212"/>
                                        </p:tgtEl>
                                        <p:attrNameLst>
                                          <p:attrName>ppt_y</p:attrName>
                                        </p:attrNameLst>
                                      </p:cBhvr>
                                      <p:to>
                                        <p:strVal val="(#ppt_y+0.4)"/>
                                      </p:to>
                                    </p:set>
                                    <p:anim from="(#ppt_y+0.4)" to="(#ppt_y)" calcmode="lin" valueType="num">
                                      <p:cBhvr>
                                        <p:cTn id="315" dur="1230" accel="100000" fill="hold">
                                          <p:stCondLst>
                                            <p:cond delay="770"/>
                                          </p:stCondLst>
                                        </p:cTn>
                                        <p:tgtEl>
                                          <p:spTgt spid="212"/>
                                        </p:tgtEl>
                                        <p:attrNameLst>
                                          <p:attrName>ppt_y</p:attrName>
                                        </p:attrNameLst>
                                      </p:cBhvr>
                                    </p:anim>
                                  </p:childTnLst>
                                </p:cTn>
                              </p:par>
                            </p:childTnLst>
                          </p:cTn>
                        </p:par>
                      </p:childTnLst>
                    </p:cTn>
                  </p:par>
                  <p:par>
                    <p:cTn id="316" fill="hold">
                      <p:stCondLst>
                        <p:cond delay="indefinite"/>
                      </p:stCondLst>
                      <p:childTnLst>
                        <p:par>
                          <p:cTn id="317" fill="hold">
                            <p:stCondLst>
                              <p:cond delay="0"/>
                            </p:stCondLst>
                            <p:childTnLst>
                              <p:par>
                                <p:cTn id="318" presetID="4" presetClass="entr" presetSubtype="16" fill="hold" grpId="0" nodeType="clickEffect">
                                  <p:stCondLst>
                                    <p:cond delay="0"/>
                                  </p:stCondLst>
                                  <p:childTnLst>
                                    <p:set>
                                      <p:cBhvr>
                                        <p:cTn id="319" dur="1" fill="hold">
                                          <p:stCondLst>
                                            <p:cond delay="0"/>
                                          </p:stCondLst>
                                        </p:cTn>
                                        <p:tgtEl>
                                          <p:spTgt spid="196"/>
                                        </p:tgtEl>
                                        <p:attrNameLst>
                                          <p:attrName>style.visibility</p:attrName>
                                        </p:attrNameLst>
                                      </p:cBhvr>
                                      <p:to>
                                        <p:strVal val="visible"/>
                                      </p:to>
                                    </p:set>
                                    <p:animEffect transition="in" filter="box(in)">
                                      <p:cBhvr>
                                        <p:cTn id="320" dur="500"/>
                                        <p:tgtEl>
                                          <p:spTgt spid="196"/>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1" fill="hold" nodeType="clickEffect">
                                  <p:stCondLst>
                                    <p:cond delay="0"/>
                                  </p:stCondLst>
                                  <p:childTnLst>
                                    <p:set>
                                      <p:cBhvr>
                                        <p:cTn id="324" dur="1" fill="hold">
                                          <p:stCondLst>
                                            <p:cond delay="0"/>
                                          </p:stCondLst>
                                        </p:cTn>
                                        <p:tgtEl>
                                          <p:spTgt spid="184"/>
                                        </p:tgtEl>
                                        <p:attrNameLst>
                                          <p:attrName>style.visibility</p:attrName>
                                        </p:attrNameLst>
                                      </p:cBhvr>
                                      <p:to>
                                        <p:strVal val="visible"/>
                                      </p:to>
                                    </p:set>
                                    <p:animEffect transition="in" filter="wipe(up)">
                                      <p:cBhvr>
                                        <p:cTn id="325" dur="500"/>
                                        <p:tgtEl>
                                          <p:spTgt spid="184"/>
                                        </p:tgtEl>
                                      </p:cBhvr>
                                    </p:animEffect>
                                  </p:childTnLst>
                                </p:cTn>
                              </p:par>
                            </p:childTnLst>
                          </p:cTn>
                        </p:par>
                        <p:par>
                          <p:cTn id="326" fill="hold">
                            <p:stCondLst>
                              <p:cond delay="500"/>
                            </p:stCondLst>
                            <p:childTnLst>
                              <p:par>
                                <p:cTn id="327" presetID="4" presetClass="entr" presetSubtype="16" fill="hold" grpId="0" nodeType="afterEffect">
                                  <p:stCondLst>
                                    <p:cond delay="0"/>
                                  </p:stCondLst>
                                  <p:childTnLst>
                                    <p:set>
                                      <p:cBhvr>
                                        <p:cTn id="328" dur="1" fill="hold">
                                          <p:stCondLst>
                                            <p:cond delay="0"/>
                                          </p:stCondLst>
                                        </p:cTn>
                                        <p:tgtEl>
                                          <p:spTgt spid="171"/>
                                        </p:tgtEl>
                                        <p:attrNameLst>
                                          <p:attrName>style.visibility</p:attrName>
                                        </p:attrNameLst>
                                      </p:cBhvr>
                                      <p:to>
                                        <p:strVal val="visible"/>
                                      </p:to>
                                    </p:set>
                                    <p:animEffect transition="in" filter="box(in)">
                                      <p:cBhvr>
                                        <p:cTn id="329" dur="500"/>
                                        <p:tgtEl>
                                          <p:spTgt spid="171"/>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4" fill="hold" nodeType="clickEffect">
                                  <p:stCondLst>
                                    <p:cond delay="0"/>
                                  </p:stCondLst>
                                  <p:childTnLst>
                                    <p:set>
                                      <p:cBhvr>
                                        <p:cTn id="333" dur="1" fill="hold">
                                          <p:stCondLst>
                                            <p:cond delay="0"/>
                                          </p:stCondLst>
                                        </p:cTn>
                                        <p:tgtEl>
                                          <p:spTgt spid="242"/>
                                        </p:tgtEl>
                                        <p:attrNameLst>
                                          <p:attrName>style.visibility</p:attrName>
                                        </p:attrNameLst>
                                      </p:cBhvr>
                                      <p:to>
                                        <p:strVal val="visible"/>
                                      </p:to>
                                    </p:set>
                                    <p:animEffect transition="in" filter="wipe(down)">
                                      <p:cBhvr>
                                        <p:cTn id="334" dur="500"/>
                                        <p:tgtEl>
                                          <p:spTgt spid="242"/>
                                        </p:tgtEl>
                                      </p:cBhvr>
                                    </p:animEffect>
                                  </p:childTnLst>
                                </p:cTn>
                              </p:par>
                            </p:childTnLst>
                          </p:cTn>
                        </p:par>
                      </p:childTnLst>
                    </p:cTn>
                  </p:par>
                  <p:par>
                    <p:cTn id="335" fill="hold">
                      <p:stCondLst>
                        <p:cond delay="indefinite"/>
                      </p:stCondLst>
                      <p:childTnLst>
                        <p:par>
                          <p:cTn id="336" fill="hold">
                            <p:stCondLst>
                              <p:cond delay="0"/>
                            </p:stCondLst>
                            <p:childTnLst>
                              <p:par>
                                <p:cTn id="337" presetID="35" presetClass="entr" presetSubtype="0" fill="hold" nodeType="clickEffect">
                                  <p:stCondLst>
                                    <p:cond delay="0"/>
                                  </p:stCondLst>
                                  <p:childTnLst>
                                    <p:set>
                                      <p:cBhvr>
                                        <p:cTn id="338" dur="1" fill="hold">
                                          <p:stCondLst>
                                            <p:cond delay="0"/>
                                          </p:stCondLst>
                                        </p:cTn>
                                        <p:tgtEl>
                                          <p:spTgt spid="227"/>
                                        </p:tgtEl>
                                        <p:attrNameLst>
                                          <p:attrName>style.visibility</p:attrName>
                                        </p:attrNameLst>
                                      </p:cBhvr>
                                      <p:to>
                                        <p:strVal val="visible"/>
                                      </p:to>
                                    </p:set>
                                    <p:animEffect transition="in" filter="fade">
                                      <p:cBhvr>
                                        <p:cTn id="339" dur="2000"/>
                                        <p:tgtEl>
                                          <p:spTgt spid="227"/>
                                        </p:tgtEl>
                                      </p:cBhvr>
                                    </p:animEffect>
                                    <p:anim calcmode="lin" valueType="num">
                                      <p:cBhvr>
                                        <p:cTn id="340" dur="2000" fill="hold"/>
                                        <p:tgtEl>
                                          <p:spTgt spid="227"/>
                                        </p:tgtEl>
                                        <p:attrNameLst>
                                          <p:attrName>style.rotation</p:attrName>
                                        </p:attrNameLst>
                                      </p:cBhvr>
                                      <p:tavLst>
                                        <p:tav tm="0">
                                          <p:val>
                                            <p:fltVal val="720"/>
                                          </p:val>
                                        </p:tav>
                                        <p:tav tm="100000">
                                          <p:val>
                                            <p:fltVal val="0"/>
                                          </p:val>
                                        </p:tav>
                                      </p:tavLst>
                                    </p:anim>
                                    <p:anim calcmode="lin" valueType="num">
                                      <p:cBhvr>
                                        <p:cTn id="341" dur="2000" fill="hold"/>
                                        <p:tgtEl>
                                          <p:spTgt spid="227"/>
                                        </p:tgtEl>
                                        <p:attrNameLst>
                                          <p:attrName>ppt_h</p:attrName>
                                        </p:attrNameLst>
                                      </p:cBhvr>
                                      <p:tavLst>
                                        <p:tav tm="0">
                                          <p:val>
                                            <p:fltVal val="0"/>
                                          </p:val>
                                        </p:tav>
                                        <p:tav tm="100000">
                                          <p:val>
                                            <p:strVal val="#ppt_h"/>
                                          </p:val>
                                        </p:tav>
                                      </p:tavLst>
                                    </p:anim>
                                    <p:anim calcmode="lin" valueType="num">
                                      <p:cBhvr>
                                        <p:cTn id="342" dur="2000" fill="hold"/>
                                        <p:tgtEl>
                                          <p:spTgt spid="227"/>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337"/>
                                            </p:cond>
                                          </p:stCondLst>
                                        </p:cTn>
                                        <p:tgtEl>
                                          <p:spTgt spid="227"/>
                                        </p:tgtEl>
                                        <p:attrNameLst>
                                          <p:attrName>style.visibility</p:attrName>
                                        </p:attrNameLst>
                                      </p:cBhvr>
                                      <p:to>
                                        <p:strVal val="hidden"/>
                                      </p:to>
                                    </p:set>
                                  </p:subTnLst>
                                </p:cTn>
                              </p:par>
                            </p:childTnLst>
                          </p:cTn>
                        </p:par>
                        <p:par>
                          <p:cTn id="343" fill="hold">
                            <p:stCondLst>
                              <p:cond delay="2000"/>
                            </p:stCondLst>
                            <p:childTnLst>
                              <p:par>
                                <p:cTn id="344" presetID="35" presetClass="entr" presetSubtype="0" fill="hold" nodeType="afterEffect">
                                  <p:stCondLst>
                                    <p:cond delay="0"/>
                                  </p:stCondLst>
                                  <p:childTnLst>
                                    <p:set>
                                      <p:cBhvr>
                                        <p:cTn id="345" dur="1" fill="hold">
                                          <p:stCondLst>
                                            <p:cond delay="0"/>
                                          </p:stCondLst>
                                        </p:cTn>
                                        <p:tgtEl>
                                          <p:spTgt spid="218"/>
                                        </p:tgtEl>
                                        <p:attrNameLst>
                                          <p:attrName>style.visibility</p:attrName>
                                        </p:attrNameLst>
                                      </p:cBhvr>
                                      <p:to>
                                        <p:strVal val="visible"/>
                                      </p:to>
                                    </p:set>
                                    <p:animEffect transition="in" filter="fade">
                                      <p:cBhvr>
                                        <p:cTn id="346" dur="2000"/>
                                        <p:tgtEl>
                                          <p:spTgt spid="218"/>
                                        </p:tgtEl>
                                      </p:cBhvr>
                                    </p:animEffect>
                                    <p:anim calcmode="lin" valueType="num">
                                      <p:cBhvr>
                                        <p:cTn id="347" dur="2000" fill="hold"/>
                                        <p:tgtEl>
                                          <p:spTgt spid="218"/>
                                        </p:tgtEl>
                                        <p:attrNameLst>
                                          <p:attrName>style.rotation</p:attrName>
                                        </p:attrNameLst>
                                      </p:cBhvr>
                                      <p:tavLst>
                                        <p:tav tm="0">
                                          <p:val>
                                            <p:fltVal val="720"/>
                                          </p:val>
                                        </p:tav>
                                        <p:tav tm="100000">
                                          <p:val>
                                            <p:fltVal val="0"/>
                                          </p:val>
                                        </p:tav>
                                      </p:tavLst>
                                    </p:anim>
                                    <p:anim calcmode="lin" valueType="num">
                                      <p:cBhvr>
                                        <p:cTn id="348" dur="2000" fill="hold"/>
                                        <p:tgtEl>
                                          <p:spTgt spid="218"/>
                                        </p:tgtEl>
                                        <p:attrNameLst>
                                          <p:attrName>ppt_h</p:attrName>
                                        </p:attrNameLst>
                                      </p:cBhvr>
                                      <p:tavLst>
                                        <p:tav tm="0">
                                          <p:val>
                                            <p:fltVal val="0"/>
                                          </p:val>
                                        </p:tav>
                                        <p:tav tm="100000">
                                          <p:val>
                                            <p:strVal val="#ppt_h"/>
                                          </p:val>
                                        </p:tav>
                                      </p:tavLst>
                                    </p:anim>
                                    <p:anim calcmode="lin" valueType="num">
                                      <p:cBhvr>
                                        <p:cTn id="349" dur="2000" fill="hold"/>
                                        <p:tgtEl>
                                          <p:spTgt spid="218"/>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344"/>
                                            </p:cond>
                                          </p:stCondLst>
                                        </p:cTn>
                                        <p:tgtEl>
                                          <p:spTgt spid="218"/>
                                        </p:tgtEl>
                                        <p:attrNameLst>
                                          <p:attrName>style.visibility</p:attrName>
                                        </p:attrNameLst>
                                      </p:cBhvr>
                                      <p:to>
                                        <p:strVal val="hidden"/>
                                      </p:to>
                                    </p:set>
                                  </p:subTnLst>
                                </p:cTn>
                              </p:par>
                            </p:childTnLst>
                          </p:cTn>
                        </p:par>
                        <p:par>
                          <p:cTn id="350" fill="hold">
                            <p:stCondLst>
                              <p:cond delay="4000"/>
                            </p:stCondLst>
                            <p:childTnLst>
                              <p:par>
                                <p:cTn id="351" presetID="35" presetClass="entr" presetSubtype="0" fill="hold" nodeType="afterEffect">
                                  <p:stCondLst>
                                    <p:cond delay="0"/>
                                  </p:stCondLst>
                                  <p:childTnLst>
                                    <p:set>
                                      <p:cBhvr>
                                        <p:cTn id="352" dur="1" fill="hold">
                                          <p:stCondLst>
                                            <p:cond delay="0"/>
                                          </p:stCondLst>
                                        </p:cTn>
                                        <p:tgtEl>
                                          <p:spTgt spid="230"/>
                                        </p:tgtEl>
                                        <p:attrNameLst>
                                          <p:attrName>style.visibility</p:attrName>
                                        </p:attrNameLst>
                                      </p:cBhvr>
                                      <p:to>
                                        <p:strVal val="visible"/>
                                      </p:to>
                                    </p:set>
                                    <p:animEffect transition="in" filter="fade">
                                      <p:cBhvr>
                                        <p:cTn id="353" dur="2000"/>
                                        <p:tgtEl>
                                          <p:spTgt spid="230"/>
                                        </p:tgtEl>
                                      </p:cBhvr>
                                    </p:animEffect>
                                    <p:anim calcmode="lin" valueType="num">
                                      <p:cBhvr>
                                        <p:cTn id="354" dur="2000" fill="hold"/>
                                        <p:tgtEl>
                                          <p:spTgt spid="230"/>
                                        </p:tgtEl>
                                        <p:attrNameLst>
                                          <p:attrName>style.rotation</p:attrName>
                                        </p:attrNameLst>
                                      </p:cBhvr>
                                      <p:tavLst>
                                        <p:tav tm="0">
                                          <p:val>
                                            <p:fltVal val="720"/>
                                          </p:val>
                                        </p:tav>
                                        <p:tav tm="100000">
                                          <p:val>
                                            <p:fltVal val="0"/>
                                          </p:val>
                                        </p:tav>
                                      </p:tavLst>
                                    </p:anim>
                                    <p:anim calcmode="lin" valueType="num">
                                      <p:cBhvr>
                                        <p:cTn id="355" dur="2000" fill="hold"/>
                                        <p:tgtEl>
                                          <p:spTgt spid="230"/>
                                        </p:tgtEl>
                                        <p:attrNameLst>
                                          <p:attrName>ppt_h</p:attrName>
                                        </p:attrNameLst>
                                      </p:cBhvr>
                                      <p:tavLst>
                                        <p:tav tm="0">
                                          <p:val>
                                            <p:fltVal val="0"/>
                                          </p:val>
                                        </p:tav>
                                        <p:tav tm="100000">
                                          <p:val>
                                            <p:strVal val="#ppt_h"/>
                                          </p:val>
                                        </p:tav>
                                      </p:tavLst>
                                    </p:anim>
                                    <p:anim calcmode="lin" valueType="num">
                                      <p:cBhvr>
                                        <p:cTn id="356" dur="2000" fill="hold"/>
                                        <p:tgtEl>
                                          <p:spTgt spid="230"/>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351"/>
                                            </p:cond>
                                          </p:stCondLst>
                                        </p:cTn>
                                        <p:tgtEl>
                                          <p:spTgt spid="230"/>
                                        </p:tgtEl>
                                        <p:attrNameLst>
                                          <p:attrName>style.visibility</p:attrName>
                                        </p:attrNameLst>
                                      </p:cBhvr>
                                      <p:to>
                                        <p:strVal val="hidden"/>
                                      </p:to>
                                    </p:set>
                                  </p:subTnLst>
                                </p:cTn>
                              </p:par>
                            </p:childTnLst>
                          </p:cTn>
                        </p:par>
                        <p:par>
                          <p:cTn id="357" fill="hold">
                            <p:stCondLst>
                              <p:cond delay="6000"/>
                            </p:stCondLst>
                            <p:childTnLst>
                              <p:par>
                                <p:cTn id="358" presetID="35" presetClass="entr" presetSubtype="0" fill="hold" nodeType="afterEffect">
                                  <p:stCondLst>
                                    <p:cond delay="0"/>
                                  </p:stCondLst>
                                  <p:childTnLst>
                                    <p:set>
                                      <p:cBhvr>
                                        <p:cTn id="359" dur="1" fill="hold">
                                          <p:stCondLst>
                                            <p:cond delay="0"/>
                                          </p:stCondLst>
                                        </p:cTn>
                                        <p:tgtEl>
                                          <p:spTgt spid="233"/>
                                        </p:tgtEl>
                                        <p:attrNameLst>
                                          <p:attrName>style.visibility</p:attrName>
                                        </p:attrNameLst>
                                      </p:cBhvr>
                                      <p:to>
                                        <p:strVal val="visible"/>
                                      </p:to>
                                    </p:set>
                                    <p:animEffect transition="in" filter="fade">
                                      <p:cBhvr>
                                        <p:cTn id="360" dur="2000"/>
                                        <p:tgtEl>
                                          <p:spTgt spid="233"/>
                                        </p:tgtEl>
                                      </p:cBhvr>
                                    </p:animEffect>
                                    <p:anim calcmode="lin" valueType="num">
                                      <p:cBhvr>
                                        <p:cTn id="361" dur="2000" fill="hold"/>
                                        <p:tgtEl>
                                          <p:spTgt spid="233"/>
                                        </p:tgtEl>
                                        <p:attrNameLst>
                                          <p:attrName>style.rotation</p:attrName>
                                        </p:attrNameLst>
                                      </p:cBhvr>
                                      <p:tavLst>
                                        <p:tav tm="0">
                                          <p:val>
                                            <p:fltVal val="720"/>
                                          </p:val>
                                        </p:tav>
                                        <p:tav tm="100000">
                                          <p:val>
                                            <p:fltVal val="0"/>
                                          </p:val>
                                        </p:tav>
                                      </p:tavLst>
                                    </p:anim>
                                    <p:anim calcmode="lin" valueType="num">
                                      <p:cBhvr>
                                        <p:cTn id="362" dur="2000" fill="hold"/>
                                        <p:tgtEl>
                                          <p:spTgt spid="233"/>
                                        </p:tgtEl>
                                        <p:attrNameLst>
                                          <p:attrName>ppt_h</p:attrName>
                                        </p:attrNameLst>
                                      </p:cBhvr>
                                      <p:tavLst>
                                        <p:tav tm="0">
                                          <p:val>
                                            <p:fltVal val="0"/>
                                          </p:val>
                                        </p:tav>
                                        <p:tav tm="100000">
                                          <p:val>
                                            <p:strVal val="#ppt_h"/>
                                          </p:val>
                                        </p:tav>
                                      </p:tavLst>
                                    </p:anim>
                                    <p:anim calcmode="lin" valueType="num">
                                      <p:cBhvr>
                                        <p:cTn id="363" dur="2000" fill="hold"/>
                                        <p:tgtEl>
                                          <p:spTgt spid="233"/>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358"/>
                                            </p:cond>
                                          </p:stCondLst>
                                        </p:cTn>
                                        <p:tgtEl>
                                          <p:spTgt spid="233"/>
                                        </p:tgtEl>
                                        <p:attrNameLst>
                                          <p:attrName>style.visibility</p:attrName>
                                        </p:attrNameLst>
                                      </p:cBhvr>
                                      <p:to>
                                        <p:strVal val="hidden"/>
                                      </p:to>
                                    </p:set>
                                  </p:subTnLst>
                                </p:cTn>
                              </p:par>
                            </p:childTnLst>
                          </p:cTn>
                        </p:par>
                      </p:childTnLst>
                    </p:cTn>
                  </p:par>
                  <p:par>
                    <p:cTn id="364" fill="hold">
                      <p:stCondLst>
                        <p:cond delay="indefinite"/>
                      </p:stCondLst>
                      <p:childTnLst>
                        <p:par>
                          <p:cTn id="365" fill="hold">
                            <p:stCondLst>
                              <p:cond delay="0"/>
                            </p:stCondLst>
                            <p:childTnLst>
                              <p:par>
                                <p:cTn id="366" presetID="51" presetClass="entr" presetSubtype="0" fill="hold" nodeType="clickEffect">
                                  <p:stCondLst>
                                    <p:cond delay="0"/>
                                  </p:stCondLst>
                                  <p:childTnLst>
                                    <p:set>
                                      <p:cBhvr>
                                        <p:cTn id="367" dur="1" fill="hold">
                                          <p:stCondLst>
                                            <p:cond delay="0"/>
                                          </p:stCondLst>
                                        </p:cTn>
                                        <p:tgtEl>
                                          <p:spTgt spid="227"/>
                                        </p:tgtEl>
                                        <p:attrNameLst>
                                          <p:attrName>style.visibility</p:attrName>
                                        </p:attrNameLst>
                                      </p:cBhvr>
                                      <p:to>
                                        <p:strVal val="visible"/>
                                      </p:to>
                                    </p:set>
                                    <p:animEffect transition="in" filter="fade">
                                      <p:cBhvr>
                                        <p:cTn id="368" dur="770" decel="100000"/>
                                        <p:tgtEl>
                                          <p:spTgt spid="227"/>
                                        </p:tgtEl>
                                      </p:cBhvr>
                                    </p:animEffect>
                                    <p:animScale>
                                      <p:cBhvr>
                                        <p:cTn id="369" dur="770" decel="100000"/>
                                        <p:tgtEl>
                                          <p:spTgt spid="227"/>
                                        </p:tgtEl>
                                      </p:cBhvr>
                                      <p:from x="10000" y="10000"/>
                                      <p:to x="200000" y="450000"/>
                                    </p:animScale>
                                    <p:animScale>
                                      <p:cBhvr>
                                        <p:cTn id="370" dur="1230" accel="100000" fill="hold">
                                          <p:stCondLst>
                                            <p:cond delay="770"/>
                                          </p:stCondLst>
                                        </p:cTn>
                                        <p:tgtEl>
                                          <p:spTgt spid="227"/>
                                        </p:tgtEl>
                                      </p:cBhvr>
                                      <p:from x="200000" y="450000"/>
                                      <p:to x="100000" y="100000"/>
                                    </p:animScale>
                                    <p:set>
                                      <p:cBhvr>
                                        <p:cTn id="371" dur="770" fill="hold"/>
                                        <p:tgtEl>
                                          <p:spTgt spid="227"/>
                                        </p:tgtEl>
                                        <p:attrNameLst>
                                          <p:attrName>ppt_x</p:attrName>
                                        </p:attrNameLst>
                                      </p:cBhvr>
                                      <p:to>
                                        <p:strVal val="(0.5)"/>
                                      </p:to>
                                    </p:set>
                                    <p:anim from="(0.5)" to="(#ppt_x)" calcmode="lin" valueType="num">
                                      <p:cBhvr>
                                        <p:cTn id="372" dur="1230" accel="100000" fill="hold">
                                          <p:stCondLst>
                                            <p:cond delay="770"/>
                                          </p:stCondLst>
                                        </p:cTn>
                                        <p:tgtEl>
                                          <p:spTgt spid="227"/>
                                        </p:tgtEl>
                                        <p:attrNameLst>
                                          <p:attrName>ppt_x</p:attrName>
                                        </p:attrNameLst>
                                      </p:cBhvr>
                                    </p:anim>
                                    <p:set>
                                      <p:cBhvr>
                                        <p:cTn id="373" dur="770" fill="hold"/>
                                        <p:tgtEl>
                                          <p:spTgt spid="227"/>
                                        </p:tgtEl>
                                        <p:attrNameLst>
                                          <p:attrName>ppt_y</p:attrName>
                                        </p:attrNameLst>
                                      </p:cBhvr>
                                      <p:to>
                                        <p:strVal val="(#ppt_y+0.4)"/>
                                      </p:to>
                                    </p:set>
                                    <p:anim from="(#ppt_y+0.4)" to="(#ppt_y)" calcmode="lin" valueType="num">
                                      <p:cBhvr>
                                        <p:cTn id="374" dur="1230" accel="100000" fill="hold">
                                          <p:stCondLst>
                                            <p:cond delay="770"/>
                                          </p:stCondLst>
                                        </p:cTn>
                                        <p:tgtEl>
                                          <p:spTgt spid="227"/>
                                        </p:tgtEl>
                                        <p:attrNameLst>
                                          <p:attrName>ppt_y</p:attrName>
                                        </p:attrNameLst>
                                      </p:cBhvr>
                                    </p:anim>
                                  </p:childTnLst>
                                </p:cTn>
                              </p:par>
                            </p:childTnLst>
                          </p:cTn>
                        </p:par>
                      </p:childTnLst>
                    </p:cTn>
                  </p:par>
                  <p:par>
                    <p:cTn id="375" fill="hold">
                      <p:stCondLst>
                        <p:cond delay="indefinite"/>
                      </p:stCondLst>
                      <p:childTnLst>
                        <p:par>
                          <p:cTn id="376" fill="hold">
                            <p:stCondLst>
                              <p:cond delay="0"/>
                            </p:stCondLst>
                            <p:childTnLst>
                              <p:par>
                                <p:cTn id="377" presetID="4" presetClass="entr" presetSubtype="16" fill="hold" grpId="0" nodeType="clickEffect">
                                  <p:stCondLst>
                                    <p:cond delay="0"/>
                                  </p:stCondLst>
                                  <p:childTnLst>
                                    <p:set>
                                      <p:cBhvr>
                                        <p:cTn id="378" dur="1" fill="hold">
                                          <p:stCondLst>
                                            <p:cond delay="0"/>
                                          </p:stCondLst>
                                        </p:cTn>
                                        <p:tgtEl>
                                          <p:spTgt spid="205"/>
                                        </p:tgtEl>
                                        <p:attrNameLst>
                                          <p:attrName>style.visibility</p:attrName>
                                        </p:attrNameLst>
                                      </p:cBhvr>
                                      <p:to>
                                        <p:strVal val="visible"/>
                                      </p:to>
                                    </p:set>
                                    <p:animEffect transition="in" filter="box(in)">
                                      <p:cBhvr>
                                        <p:cTn id="379" dur="500"/>
                                        <p:tgtEl>
                                          <p:spTgt spid="205"/>
                                        </p:tgtEl>
                                      </p:cBhvr>
                                    </p:animEffect>
                                  </p:childTnLst>
                                </p:cTn>
                              </p:par>
                            </p:childTnLst>
                          </p:cTn>
                        </p:par>
                      </p:childTnLst>
                    </p:cTn>
                  </p:par>
                  <p:par>
                    <p:cTn id="380" fill="hold">
                      <p:stCondLst>
                        <p:cond delay="indefinite"/>
                      </p:stCondLst>
                      <p:childTnLst>
                        <p:par>
                          <p:cTn id="381" fill="hold">
                            <p:stCondLst>
                              <p:cond delay="0"/>
                            </p:stCondLst>
                            <p:childTnLst>
                              <p:par>
                                <p:cTn id="382" presetID="22" presetClass="entr" presetSubtype="1" fill="hold" nodeType="clickEffect">
                                  <p:stCondLst>
                                    <p:cond delay="0"/>
                                  </p:stCondLst>
                                  <p:childTnLst>
                                    <p:set>
                                      <p:cBhvr>
                                        <p:cTn id="383" dur="1" fill="hold">
                                          <p:stCondLst>
                                            <p:cond delay="0"/>
                                          </p:stCondLst>
                                        </p:cTn>
                                        <p:tgtEl>
                                          <p:spTgt spid="190"/>
                                        </p:tgtEl>
                                        <p:attrNameLst>
                                          <p:attrName>style.visibility</p:attrName>
                                        </p:attrNameLst>
                                      </p:cBhvr>
                                      <p:to>
                                        <p:strVal val="visible"/>
                                      </p:to>
                                    </p:set>
                                    <p:animEffect transition="in" filter="wipe(up)">
                                      <p:cBhvr>
                                        <p:cTn id="384" dur="500"/>
                                        <p:tgtEl>
                                          <p:spTgt spid="190"/>
                                        </p:tgtEl>
                                      </p:cBhvr>
                                    </p:animEffect>
                                  </p:childTnLst>
                                </p:cTn>
                              </p:par>
                            </p:childTnLst>
                          </p:cTn>
                        </p:par>
                        <p:par>
                          <p:cTn id="385" fill="hold">
                            <p:stCondLst>
                              <p:cond delay="500"/>
                            </p:stCondLst>
                            <p:childTnLst>
                              <p:par>
                                <p:cTn id="386" presetID="4" presetClass="entr" presetSubtype="16" fill="hold" grpId="0" nodeType="afterEffect">
                                  <p:stCondLst>
                                    <p:cond delay="0"/>
                                  </p:stCondLst>
                                  <p:childTnLst>
                                    <p:set>
                                      <p:cBhvr>
                                        <p:cTn id="387" dur="1" fill="hold">
                                          <p:stCondLst>
                                            <p:cond delay="0"/>
                                          </p:stCondLst>
                                        </p:cTn>
                                        <p:tgtEl>
                                          <p:spTgt spid="177"/>
                                        </p:tgtEl>
                                        <p:attrNameLst>
                                          <p:attrName>style.visibility</p:attrName>
                                        </p:attrNameLst>
                                      </p:cBhvr>
                                      <p:to>
                                        <p:strVal val="visible"/>
                                      </p:to>
                                    </p:set>
                                    <p:animEffect transition="in" filter="box(in)">
                                      <p:cBhvr>
                                        <p:cTn id="388" dur="500"/>
                                        <p:tgtEl>
                                          <p:spTgt spid="177"/>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1" fill="hold" nodeType="clickEffect">
                                  <p:stCondLst>
                                    <p:cond delay="0"/>
                                  </p:stCondLst>
                                  <p:childTnLst>
                                    <p:set>
                                      <p:cBhvr>
                                        <p:cTn id="392" dur="1" fill="hold">
                                          <p:stCondLst>
                                            <p:cond delay="0"/>
                                          </p:stCondLst>
                                        </p:cTn>
                                        <p:tgtEl>
                                          <p:spTgt spid="239"/>
                                        </p:tgtEl>
                                        <p:attrNameLst>
                                          <p:attrName>style.visibility</p:attrName>
                                        </p:attrNameLst>
                                      </p:cBhvr>
                                      <p:to>
                                        <p:strVal val="visible"/>
                                      </p:to>
                                    </p:set>
                                    <p:animEffect transition="in" filter="wipe(up)">
                                      <p:cBhvr>
                                        <p:cTn id="393" dur="500"/>
                                        <p:tgtEl>
                                          <p:spTgt spid="239"/>
                                        </p:tgtEl>
                                      </p:cBhvr>
                                    </p:animEffect>
                                  </p:childTnLst>
                                </p:cTn>
                              </p:par>
                            </p:childTnLst>
                          </p:cTn>
                        </p:par>
                      </p:childTnLst>
                    </p:cTn>
                  </p:par>
                  <p:par>
                    <p:cTn id="394" fill="hold">
                      <p:stCondLst>
                        <p:cond delay="indefinite"/>
                      </p:stCondLst>
                      <p:childTnLst>
                        <p:par>
                          <p:cTn id="395" fill="hold">
                            <p:stCondLst>
                              <p:cond delay="0"/>
                            </p:stCondLst>
                            <p:childTnLst>
                              <p:par>
                                <p:cTn id="396" presetID="35" presetClass="entr" presetSubtype="0" fill="hold" nodeType="clickEffect">
                                  <p:stCondLst>
                                    <p:cond delay="0"/>
                                  </p:stCondLst>
                                  <p:childTnLst>
                                    <p:set>
                                      <p:cBhvr>
                                        <p:cTn id="397" dur="1" fill="hold">
                                          <p:stCondLst>
                                            <p:cond delay="0"/>
                                          </p:stCondLst>
                                        </p:cTn>
                                        <p:tgtEl>
                                          <p:spTgt spid="218"/>
                                        </p:tgtEl>
                                        <p:attrNameLst>
                                          <p:attrName>style.visibility</p:attrName>
                                        </p:attrNameLst>
                                      </p:cBhvr>
                                      <p:to>
                                        <p:strVal val="visible"/>
                                      </p:to>
                                    </p:set>
                                    <p:animEffect transition="in" filter="fade">
                                      <p:cBhvr>
                                        <p:cTn id="398" dur="2000"/>
                                        <p:tgtEl>
                                          <p:spTgt spid="218"/>
                                        </p:tgtEl>
                                      </p:cBhvr>
                                    </p:animEffect>
                                    <p:anim calcmode="lin" valueType="num">
                                      <p:cBhvr>
                                        <p:cTn id="399" dur="2000" fill="hold"/>
                                        <p:tgtEl>
                                          <p:spTgt spid="218"/>
                                        </p:tgtEl>
                                        <p:attrNameLst>
                                          <p:attrName>style.rotation</p:attrName>
                                        </p:attrNameLst>
                                      </p:cBhvr>
                                      <p:tavLst>
                                        <p:tav tm="0">
                                          <p:val>
                                            <p:fltVal val="720"/>
                                          </p:val>
                                        </p:tav>
                                        <p:tav tm="100000">
                                          <p:val>
                                            <p:fltVal val="0"/>
                                          </p:val>
                                        </p:tav>
                                      </p:tavLst>
                                    </p:anim>
                                    <p:anim calcmode="lin" valueType="num">
                                      <p:cBhvr>
                                        <p:cTn id="400" dur="2000" fill="hold"/>
                                        <p:tgtEl>
                                          <p:spTgt spid="218"/>
                                        </p:tgtEl>
                                        <p:attrNameLst>
                                          <p:attrName>ppt_h</p:attrName>
                                        </p:attrNameLst>
                                      </p:cBhvr>
                                      <p:tavLst>
                                        <p:tav tm="0">
                                          <p:val>
                                            <p:fltVal val="0"/>
                                          </p:val>
                                        </p:tav>
                                        <p:tav tm="100000">
                                          <p:val>
                                            <p:strVal val="#ppt_h"/>
                                          </p:val>
                                        </p:tav>
                                      </p:tavLst>
                                    </p:anim>
                                    <p:anim calcmode="lin" valueType="num">
                                      <p:cBhvr>
                                        <p:cTn id="401" dur="2000" fill="hold"/>
                                        <p:tgtEl>
                                          <p:spTgt spid="218"/>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396"/>
                                            </p:cond>
                                          </p:stCondLst>
                                        </p:cTn>
                                        <p:tgtEl>
                                          <p:spTgt spid="218"/>
                                        </p:tgtEl>
                                        <p:attrNameLst>
                                          <p:attrName>style.visibility</p:attrName>
                                        </p:attrNameLst>
                                      </p:cBhvr>
                                      <p:to>
                                        <p:strVal val="hidden"/>
                                      </p:to>
                                    </p:set>
                                  </p:subTnLst>
                                </p:cTn>
                              </p:par>
                            </p:childTnLst>
                          </p:cTn>
                        </p:par>
                        <p:par>
                          <p:cTn id="402" fill="hold">
                            <p:stCondLst>
                              <p:cond delay="2000"/>
                            </p:stCondLst>
                            <p:childTnLst>
                              <p:par>
                                <p:cTn id="403" presetID="35" presetClass="entr" presetSubtype="0" fill="hold" nodeType="afterEffect">
                                  <p:stCondLst>
                                    <p:cond delay="0"/>
                                  </p:stCondLst>
                                  <p:childTnLst>
                                    <p:set>
                                      <p:cBhvr>
                                        <p:cTn id="404" dur="1" fill="hold">
                                          <p:stCondLst>
                                            <p:cond delay="0"/>
                                          </p:stCondLst>
                                        </p:cTn>
                                        <p:tgtEl>
                                          <p:spTgt spid="230"/>
                                        </p:tgtEl>
                                        <p:attrNameLst>
                                          <p:attrName>style.visibility</p:attrName>
                                        </p:attrNameLst>
                                      </p:cBhvr>
                                      <p:to>
                                        <p:strVal val="visible"/>
                                      </p:to>
                                    </p:set>
                                    <p:animEffect transition="in" filter="fade">
                                      <p:cBhvr>
                                        <p:cTn id="405" dur="2000"/>
                                        <p:tgtEl>
                                          <p:spTgt spid="230"/>
                                        </p:tgtEl>
                                      </p:cBhvr>
                                    </p:animEffect>
                                    <p:anim calcmode="lin" valueType="num">
                                      <p:cBhvr>
                                        <p:cTn id="406" dur="2000" fill="hold"/>
                                        <p:tgtEl>
                                          <p:spTgt spid="230"/>
                                        </p:tgtEl>
                                        <p:attrNameLst>
                                          <p:attrName>style.rotation</p:attrName>
                                        </p:attrNameLst>
                                      </p:cBhvr>
                                      <p:tavLst>
                                        <p:tav tm="0">
                                          <p:val>
                                            <p:fltVal val="720"/>
                                          </p:val>
                                        </p:tav>
                                        <p:tav tm="100000">
                                          <p:val>
                                            <p:fltVal val="0"/>
                                          </p:val>
                                        </p:tav>
                                      </p:tavLst>
                                    </p:anim>
                                    <p:anim calcmode="lin" valueType="num">
                                      <p:cBhvr>
                                        <p:cTn id="407" dur="2000" fill="hold"/>
                                        <p:tgtEl>
                                          <p:spTgt spid="230"/>
                                        </p:tgtEl>
                                        <p:attrNameLst>
                                          <p:attrName>ppt_h</p:attrName>
                                        </p:attrNameLst>
                                      </p:cBhvr>
                                      <p:tavLst>
                                        <p:tav tm="0">
                                          <p:val>
                                            <p:fltVal val="0"/>
                                          </p:val>
                                        </p:tav>
                                        <p:tav tm="100000">
                                          <p:val>
                                            <p:strVal val="#ppt_h"/>
                                          </p:val>
                                        </p:tav>
                                      </p:tavLst>
                                    </p:anim>
                                    <p:anim calcmode="lin" valueType="num">
                                      <p:cBhvr>
                                        <p:cTn id="408" dur="2000" fill="hold"/>
                                        <p:tgtEl>
                                          <p:spTgt spid="230"/>
                                        </p:tgtEl>
                                        <p:attrNameLst>
                                          <p:attrName>ppt_w</p:attrName>
                                        </p:attrNameLst>
                                      </p:cBhvr>
                                      <p:tavLst>
                                        <p:tav tm="0">
                                          <p:val>
                                            <p:fltVal val="0"/>
                                          </p:val>
                                        </p:tav>
                                        <p:tav tm="100000">
                                          <p:val>
                                            <p:strVal val="#ppt_w"/>
                                          </p:val>
                                        </p:tav>
                                      </p:tavLst>
                                    </p:anim>
                                  </p:childTnLst>
                                  <p:subTnLst>
                                    <p:set>
                                      <p:cBhvr override="childStyle">
                                        <p:cTn dur="1" fill="hold" display="0" masterRel="sameClick" afterEffect="1">
                                          <p:stCondLst>
                                            <p:cond evt="end" delay="0">
                                              <p:tn val="403"/>
                                            </p:cond>
                                          </p:stCondLst>
                                        </p:cTn>
                                        <p:tgtEl>
                                          <p:spTgt spid="230"/>
                                        </p:tgtEl>
                                        <p:attrNameLst>
                                          <p:attrName>style.visibility</p:attrName>
                                        </p:attrNameLst>
                                      </p:cBhvr>
                                      <p:to>
                                        <p:strVal val="hidden"/>
                                      </p:to>
                                    </p:set>
                                  </p:subTnLst>
                                </p:cTn>
                              </p:par>
                            </p:childTnLst>
                          </p:cTn>
                        </p:par>
                      </p:childTnLst>
                    </p:cTn>
                  </p:par>
                  <p:par>
                    <p:cTn id="409" fill="hold">
                      <p:stCondLst>
                        <p:cond delay="indefinite"/>
                      </p:stCondLst>
                      <p:childTnLst>
                        <p:par>
                          <p:cTn id="410" fill="hold">
                            <p:stCondLst>
                              <p:cond delay="0"/>
                            </p:stCondLst>
                            <p:childTnLst>
                              <p:par>
                                <p:cTn id="411" presetID="51" presetClass="entr" presetSubtype="0" fill="hold" nodeType="clickEffect">
                                  <p:stCondLst>
                                    <p:cond delay="0"/>
                                  </p:stCondLst>
                                  <p:childTnLst>
                                    <p:set>
                                      <p:cBhvr>
                                        <p:cTn id="412" dur="1" fill="hold">
                                          <p:stCondLst>
                                            <p:cond delay="0"/>
                                          </p:stCondLst>
                                        </p:cTn>
                                        <p:tgtEl>
                                          <p:spTgt spid="230"/>
                                        </p:tgtEl>
                                        <p:attrNameLst>
                                          <p:attrName>style.visibility</p:attrName>
                                        </p:attrNameLst>
                                      </p:cBhvr>
                                      <p:to>
                                        <p:strVal val="visible"/>
                                      </p:to>
                                    </p:set>
                                    <p:animEffect transition="in" filter="fade">
                                      <p:cBhvr>
                                        <p:cTn id="413" dur="770" decel="100000"/>
                                        <p:tgtEl>
                                          <p:spTgt spid="230"/>
                                        </p:tgtEl>
                                      </p:cBhvr>
                                    </p:animEffect>
                                    <p:animScale>
                                      <p:cBhvr>
                                        <p:cTn id="414" dur="770" decel="100000"/>
                                        <p:tgtEl>
                                          <p:spTgt spid="230"/>
                                        </p:tgtEl>
                                      </p:cBhvr>
                                      <p:from x="10000" y="10000"/>
                                      <p:to x="200000" y="450000"/>
                                    </p:animScale>
                                    <p:animScale>
                                      <p:cBhvr>
                                        <p:cTn id="415" dur="1230" accel="100000" fill="hold">
                                          <p:stCondLst>
                                            <p:cond delay="770"/>
                                          </p:stCondLst>
                                        </p:cTn>
                                        <p:tgtEl>
                                          <p:spTgt spid="230"/>
                                        </p:tgtEl>
                                      </p:cBhvr>
                                      <p:from x="200000" y="450000"/>
                                      <p:to x="100000" y="100000"/>
                                    </p:animScale>
                                    <p:set>
                                      <p:cBhvr>
                                        <p:cTn id="416" dur="770" fill="hold"/>
                                        <p:tgtEl>
                                          <p:spTgt spid="230"/>
                                        </p:tgtEl>
                                        <p:attrNameLst>
                                          <p:attrName>ppt_x</p:attrName>
                                        </p:attrNameLst>
                                      </p:cBhvr>
                                      <p:to>
                                        <p:strVal val="(0.5)"/>
                                      </p:to>
                                    </p:set>
                                    <p:anim from="(0.5)" to="(#ppt_x)" calcmode="lin" valueType="num">
                                      <p:cBhvr>
                                        <p:cTn id="417" dur="1230" accel="100000" fill="hold">
                                          <p:stCondLst>
                                            <p:cond delay="770"/>
                                          </p:stCondLst>
                                        </p:cTn>
                                        <p:tgtEl>
                                          <p:spTgt spid="230"/>
                                        </p:tgtEl>
                                        <p:attrNameLst>
                                          <p:attrName>ppt_x</p:attrName>
                                        </p:attrNameLst>
                                      </p:cBhvr>
                                    </p:anim>
                                    <p:set>
                                      <p:cBhvr>
                                        <p:cTn id="418" dur="770" fill="hold"/>
                                        <p:tgtEl>
                                          <p:spTgt spid="230"/>
                                        </p:tgtEl>
                                        <p:attrNameLst>
                                          <p:attrName>ppt_y</p:attrName>
                                        </p:attrNameLst>
                                      </p:cBhvr>
                                      <p:to>
                                        <p:strVal val="(#ppt_y+0.4)"/>
                                      </p:to>
                                    </p:set>
                                    <p:anim from="(#ppt_y+0.4)" to="(#ppt_y)" calcmode="lin" valueType="num">
                                      <p:cBhvr>
                                        <p:cTn id="419" dur="1230" accel="100000" fill="hold">
                                          <p:stCondLst>
                                            <p:cond delay="770"/>
                                          </p:stCondLst>
                                        </p:cTn>
                                        <p:tgtEl>
                                          <p:spTgt spid="230"/>
                                        </p:tgtEl>
                                        <p:attrNameLst>
                                          <p:attrName>ppt_y</p:attrName>
                                        </p:attrNameLst>
                                      </p:cBhvr>
                                    </p:anim>
                                  </p:childTnLst>
                                </p:cTn>
                              </p:par>
                            </p:childTnLst>
                          </p:cTn>
                        </p:par>
                      </p:childTnLst>
                    </p:cTn>
                  </p:par>
                  <p:par>
                    <p:cTn id="420" fill="hold">
                      <p:stCondLst>
                        <p:cond delay="indefinite"/>
                      </p:stCondLst>
                      <p:childTnLst>
                        <p:par>
                          <p:cTn id="421" fill="hold">
                            <p:stCondLst>
                              <p:cond delay="0"/>
                            </p:stCondLst>
                            <p:childTnLst>
                              <p:par>
                                <p:cTn id="422" presetID="4" presetClass="entr" presetSubtype="16" fill="hold" grpId="0" nodeType="clickEffect">
                                  <p:stCondLst>
                                    <p:cond delay="0"/>
                                  </p:stCondLst>
                                  <p:childTnLst>
                                    <p:set>
                                      <p:cBhvr>
                                        <p:cTn id="423" dur="1" fill="hold">
                                          <p:stCondLst>
                                            <p:cond delay="0"/>
                                          </p:stCondLst>
                                        </p:cTn>
                                        <p:tgtEl>
                                          <p:spTgt spid="197"/>
                                        </p:tgtEl>
                                        <p:attrNameLst>
                                          <p:attrName>style.visibility</p:attrName>
                                        </p:attrNameLst>
                                      </p:cBhvr>
                                      <p:to>
                                        <p:strVal val="visible"/>
                                      </p:to>
                                    </p:set>
                                    <p:animEffect transition="in" filter="box(in)">
                                      <p:cBhvr>
                                        <p:cTn id="424" dur="500"/>
                                        <p:tgtEl>
                                          <p:spTgt spid="197"/>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2" fill="hold" nodeType="clickEffect">
                                  <p:stCondLst>
                                    <p:cond delay="0"/>
                                  </p:stCondLst>
                                  <p:childTnLst>
                                    <p:set>
                                      <p:cBhvr>
                                        <p:cTn id="428" dur="1" fill="hold">
                                          <p:stCondLst>
                                            <p:cond delay="0"/>
                                          </p:stCondLst>
                                        </p:cTn>
                                        <p:tgtEl>
                                          <p:spTgt spid="164"/>
                                        </p:tgtEl>
                                        <p:attrNameLst>
                                          <p:attrName>style.visibility</p:attrName>
                                        </p:attrNameLst>
                                      </p:cBhvr>
                                      <p:to>
                                        <p:strVal val="visible"/>
                                      </p:to>
                                    </p:set>
                                    <p:animEffect transition="in" filter="wipe(right)">
                                      <p:cBhvr>
                                        <p:cTn id="429" dur="500"/>
                                        <p:tgtEl>
                                          <p:spTgt spid="164"/>
                                        </p:tgtEl>
                                      </p:cBhvr>
                                    </p:animEffect>
                                  </p:childTnLst>
                                </p:cTn>
                              </p:par>
                            </p:childTnLst>
                          </p:cTn>
                        </p:par>
                        <p:par>
                          <p:cTn id="430" fill="hold">
                            <p:stCondLst>
                              <p:cond delay="500"/>
                            </p:stCondLst>
                            <p:childTnLst>
                              <p:par>
                                <p:cTn id="431" presetID="4" presetClass="entr" presetSubtype="16" fill="hold" grpId="0" nodeType="afterEffect">
                                  <p:stCondLst>
                                    <p:cond delay="0"/>
                                  </p:stCondLst>
                                  <p:childTnLst>
                                    <p:set>
                                      <p:cBhvr>
                                        <p:cTn id="432" dur="1" fill="hold">
                                          <p:stCondLst>
                                            <p:cond delay="0"/>
                                          </p:stCondLst>
                                        </p:cTn>
                                        <p:tgtEl>
                                          <p:spTgt spid="172"/>
                                        </p:tgtEl>
                                        <p:attrNameLst>
                                          <p:attrName>style.visibility</p:attrName>
                                        </p:attrNameLst>
                                      </p:cBhvr>
                                      <p:to>
                                        <p:strVal val="visible"/>
                                      </p:to>
                                    </p:set>
                                    <p:animEffect transition="in" filter="box(in)">
                                      <p:cBhvr>
                                        <p:cTn id="43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1" grpId="0" animBg="1"/>
      <p:bldP spid="172" grpId="0" animBg="1"/>
      <p:bldP spid="173" grpId="0" animBg="1"/>
      <p:bldP spid="174" grpId="0" animBg="1"/>
      <p:bldP spid="175" grpId="0" animBg="1"/>
      <p:bldP spid="176" grpId="0" animBg="1"/>
      <p:bldP spid="177" grpId="0" animBg="1"/>
      <p:bldP spid="193" grpId="0" animBg="1"/>
      <p:bldP spid="194" grpId="0" animBg="1"/>
      <p:bldP spid="195" grpId="0" animBg="1"/>
      <p:bldP spid="196" grpId="0" animBg="1"/>
      <p:bldP spid="197" grpId="0" animBg="1"/>
      <p:bldP spid="198" grpId="0" animBg="1"/>
      <p:bldP spid="199" grpId="0" animBg="1"/>
      <p:bldP spid="203" grpId="0" animBg="1"/>
      <p:bldP spid="204" grpId="0" animBg="1"/>
      <p:bldP spid="205" grpId="0" animBg="1"/>
      <p:bldP spid="245" grpId="0"/>
      <p:bldP spid="246" grpId="0"/>
      <p:bldP spid="2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8.2.3 Pohon Steiner</a:t>
            </a:r>
          </a:p>
        </p:txBody>
      </p:sp>
      <p:sp>
        <p:nvSpPr>
          <p:cNvPr id="5" name="Content Placeholder 4"/>
          <p:cNvSpPr>
            <a:spLocks noGrp="1"/>
          </p:cNvSpPr>
          <p:nvPr>
            <p:ph idx="1"/>
          </p:nvPr>
        </p:nvSpPr>
        <p:spPr/>
        <p:txBody>
          <a:bodyPr/>
          <a:lstStyle/>
          <a:p>
            <a:r>
              <a:rPr lang="id-ID" dirty="0"/>
              <a:t>Pohon Steiner merupakan perluasan dari pohon rentang minimum.</a:t>
            </a:r>
          </a:p>
          <a:p>
            <a:endParaRPr lang="id-ID" dirty="0"/>
          </a:p>
          <a:p>
            <a:r>
              <a:rPr lang="id-ID" dirty="0"/>
              <a:t>Dalam pohon rentang minimum, kita mencari pohon yang menghubungkan semua titik dalam graf dengan bobot minimum.</a:t>
            </a:r>
          </a:p>
          <a:p>
            <a:endParaRPr lang="id-ID" dirty="0"/>
          </a:p>
          <a:p>
            <a:r>
              <a:rPr lang="id-ID" dirty="0"/>
              <a:t>Semua titik dalam pohon rentang minimum haruslah merupakan titik dalam graf mula-mula.</a:t>
            </a:r>
          </a:p>
          <a:p>
            <a:endParaRPr lang="id-ID" dirty="0"/>
          </a:p>
          <a:p>
            <a:r>
              <a:rPr lang="id-ID" dirty="0"/>
              <a:t>Dalam pohon Steiner, selain titik-titik dalam graf semula, juga diperbolehkan menambah sejumlah titik tambahan agar total bobot pohon rentang yang dhasilkan minimum.</a:t>
            </a:r>
          </a:p>
        </p:txBody>
      </p:sp>
    </p:spTree>
    <p:extLst>
      <p:ext uri="{BB962C8B-B14F-4D97-AF65-F5344CB8AC3E}">
        <p14:creationId xmlns:p14="http://schemas.microsoft.com/office/powerpoint/2010/main" val="1590982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8.13</a:t>
            </a:r>
          </a:p>
        </p:txBody>
      </p:sp>
      <p:sp>
        <p:nvSpPr>
          <p:cNvPr id="5" name="Content Placeholder 4"/>
          <p:cNvSpPr>
            <a:spLocks noGrp="1"/>
          </p:cNvSpPr>
          <p:nvPr>
            <p:ph idx="1"/>
          </p:nvPr>
        </p:nvSpPr>
        <p:spPr>
          <a:xfrm>
            <a:off x="677334" y="2160589"/>
            <a:ext cx="8596668" cy="872897"/>
          </a:xfrm>
        </p:spPr>
        <p:txBody>
          <a:bodyPr/>
          <a:lstStyle/>
          <a:p>
            <a:r>
              <a:rPr lang="id-ID" dirty="0"/>
              <a:t>Diketahui graf pada Gambar dibawah ini, panjang garis sebanding dengan jarak antara 2 titik.</a:t>
            </a:r>
          </a:p>
        </p:txBody>
      </p:sp>
      <p:pic>
        <p:nvPicPr>
          <p:cNvPr id="2" name="Picture 1"/>
          <p:cNvPicPr>
            <a:picLocks noChangeAspect="1"/>
          </p:cNvPicPr>
          <p:nvPr/>
        </p:nvPicPr>
        <p:blipFill>
          <a:blip r:embed="rId2"/>
          <a:stretch>
            <a:fillRect/>
          </a:stretch>
        </p:blipFill>
        <p:spPr>
          <a:xfrm>
            <a:off x="2500038" y="3263675"/>
            <a:ext cx="4201982" cy="2982688"/>
          </a:xfrm>
          <a:prstGeom prst="rect">
            <a:avLst/>
          </a:prstGeom>
        </p:spPr>
      </p:pic>
    </p:spTree>
    <p:extLst>
      <p:ext uri="{BB962C8B-B14F-4D97-AF65-F5344CB8AC3E}">
        <p14:creationId xmlns:p14="http://schemas.microsoft.com/office/powerpoint/2010/main" val="221183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362857"/>
            <a:ext cx="8596668" cy="1320800"/>
          </a:xfrm>
        </p:spPr>
        <p:txBody>
          <a:bodyPr/>
          <a:lstStyle/>
          <a:p>
            <a:r>
              <a:rPr lang="id-ID" dirty="0"/>
              <a:t>Penyelesaian</a:t>
            </a:r>
          </a:p>
        </p:txBody>
      </p:sp>
      <p:pic>
        <p:nvPicPr>
          <p:cNvPr id="2" name="Picture 1"/>
          <p:cNvPicPr>
            <a:picLocks noChangeAspect="1"/>
          </p:cNvPicPr>
          <p:nvPr/>
        </p:nvPicPr>
        <p:blipFill>
          <a:blip r:embed="rId2"/>
          <a:stretch>
            <a:fillRect/>
          </a:stretch>
        </p:blipFill>
        <p:spPr>
          <a:xfrm>
            <a:off x="677334" y="1436914"/>
            <a:ext cx="6927134" cy="5261430"/>
          </a:xfrm>
          <a:prstGeom prst="rect">
            <a:avLst/>
          </a:prstGeom>
        </p:spPr>
      </p:pic>
    </p:spTree>
    <p:extLst>
      <p:ext uri="{BB962C8B-B14F-4D97-AF65-F5344CB8AC3E}">
        <p14:creationId xmlns:p14="http://schemas.microsoft.com/office/powerpoint/2010/main" val="483958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77334" y="2160590"/>
            <a:ext cx="8596668" cy="858382"/>
          </a:xfrm>
        </p:spPr>
        <p:txBody>
          <a:bodyPr/>
          <a:lstStyle/>
          <a:p>
            <a:r>
              <a:rPr lang="id-ID" dirty="0"/>
              <a:t>Aplikasi pohon Steiner antara lain: penetuan topologi jaringan, jaringan komunikasi, penjadwalan multiprosesor, dll.</a:t>
            </a:r>
          </a:p>
          <a:p>
            <a:endParaRPr lang="id-ID" dirty="0"/>
          </a:p>
        </p:txBody>
      </p:sp>
      <p:pic>
        <p:nvPicPr>
          <p:cNvPr id="2" name="Picture 1"/>
          <p:cNvPicPr>
            <a:picLocks noChangeAspect="1"/>
          </p:cNvPicPr>
          <p:nvPr/>
        </p:nvPicPr>
        <p:blipFill>
          <a:blip r:embed="rId2"/>
          <a:stretch>
            <a:fillRect/>
          </a:stretch>
        </p:blipFill>
        <p:spPr>
          <a:xfrm>
            <a:off x="677334" y="3249162"/>
            <a:ext cx="7692572" cy="2416080"/>
          </a:xfrm>
          <a:prstGeom prst="rect">
            <a:avLst/>
          </a:prstGeom>
        </p:spPr>
      </p:pic>
    </p:spTree>
    <p:extLst>
      <p:ext uri="{BB962C8B-B14F-4D97-AF65-F5344CB8AC3E}">
        <p14:creationId xmlns:p14="http://schemas.microsoft.com/office/powerpoint/2010/main" val="3879355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791100"/>
            <a:ext cx="8596668" cy="1320800"/>
          </a:xfrm>
        </p:spPr>
        <p:txBody>
          <a:bodyPr>
            <a:normAutofit/>
          </a:bodyPr>
          <a:lstStyle/>
          <a:p>
            <a:pPr algn="ctr"/>
            <a:r>
              <a:rPr lang="id-ID" sz="6000" b="1" dirty="0"/>
              <a:t>SELESAI</a:t>
            </a:r>
          </a:p>
        </p:txBody>
      </p:sp>
    </p:spTree>
    <p:extLst>
      <p:ext uri="{BB962C8B-B14F-4D97-AF65-F5344CB8AC3E}">
        <p14:creationId xmlns:p14="http://schemas.microsoft.com/office/powerpoint/2010/main" val="1176364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id-ID"/>
          </a:p>
        </p:txBody>
      </p:sp>
      <p:sp>
        <p:nvSpPr>
          <p:cNvPr id="5" name="Content Placeholder 4"/>
          <p:cNvSpPr>
            <a:spLocks noGrp="1"/>
          </p:cNvSpPr>
          <p:nvPr>
            <p:ph idx="1"/>
          </p:nvPr>
        </p:nvSpPr>
        <p:spPr/>
        <p:txBody>
          <a:bodyPr/>
          <a:lstStyle/>
          <a:p>
            <a:r>
              <a:rPr lang="id-ID" dirty="0"/>
              <a:t>Berdasarkan jenis garisnya:</a:t>
            </a:r>
          </a:p>
          <a:p>
            <a:pPr marL="900113">
              <a:buFont typeface="+mj-lt"/>
              <a:buAutoNum type="alphaLcPeriod"/>
            </a:pPr>
            <a:r>
              <a:rPr lang="id-ID" dirty="0"/>
              <a:t>	Graf Berarah</a:t>
            </a:r>
          </a:p>
          <a:p>
            <a:pPr marL="900113">
              <a:buFont typeface="+mj-lt"/>
              <a:buAutoNum type="alphaLcPeriod"/>
            </a:pPr>
            <a:r>
              <a:rPr lang="id-ID" dirty="0"/>
              <a:t>Graf Tak Berarah</a:t>
            </a:r>
          </a:p>
          <a:p>
            <a:endParaRPr lang="id-ID" dirty="0"/>
          </a:p>
          <a:p>
            <a:r>
              <a:rPr lang="id-ID" dirty="0"/>
              <a:t>Berdasarkan label garisnya:</a:t>
            </a:r>
          </a:p>
          <a:p>
            <a:pPr marL="900113">
              <a:buFont typeface="+mj-lt"/>
              <a:buAutoNum type="alphaLcPeriod"/>
            </a:pPr>
            <a:r>
              <a:rPr lang="id-ID" dirty="0"/>
              <a:t>Graf Tak Berlabel</a:t>
            </a:r>
          </a:p>
          <a:p>
            <a:pPr marL="900113">
              <a:buFont typeface="+mj-lt"/>
              <a:buAutoNum type="alphaLcPeriod"/>
            </a:pPr>
            <a:r>
              <a:rPr lang="id-ID" dirty="0"/>
              <a:t>Graf Berlabel</a:t>
            </a:r>
          </a:p>
          <a:p>
            <a:pPr marL="0" indent="0">
              <a:buNone/>
            </a:pPr>
            <a:endParaRPr lang="id-ID" dirty="0"/>
          </a:p>
        </p:txBody>
      </p:sp>
    </p:spTree>
    <p:extLst>
      <p:ext uri="{BB962C8B-B14F-4D97-AF65-F5344CB8AC3E}">
        <p14:creationId xmlns:p14="http://schemas.microsoft.com/office/powerpoint/2010/main" val="1219506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8.1</a:t>
            </a:r>
          </a:p>
        </p:txBody>
      </p:sp>
      <p:pic>
        <p:nvPicPr>
          <p:cNvPr id="2" name="Picture 1"/>
          <p:cNvPicPr>
            <a:picLocks noChangeAspect="1"/>
          </p:cNvPicPr>
          <p:nvPr/>
        </p:nvPicPr>
        <p:blipFill>
          <a:blip r:embed="rId2"/>
          <a:stretch>
            <a:fillRect/>
          </a:stretch>
        </p:blipFill>
        <p:spPr>
          <a:xfrm>
            <a:off x="677334" y="2105883"/>
            <a:ext cx="7605488" cy="3023606"/>
          </a:xfrm>
          <a:prstGeom prst="rect">
            <a:avLst/>
          </a:prstGeom>
        </p:spPr>
      </p:pic>
    </p:spTree>
    <p:extLst>
      <p:ext uri="{BB962C8B-B14F-4D97-AF65-F5344CB8AC3E}">
        <p14:creationId xmlns:p14="http://schemas.microsoft.com/office/powerpoint/2010/main" val="74818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Penyelesaian</a:t>
            </a:r>
          </a:p>
        </p:txBody>
      </p:sp>
      <p:sp>
        <p:nvSpPr>
          <p:cNvPr id="5" name="Content Placeholder 4"/>
          <p:cNvSpPr>
            <a:spLocks noGrp="1"/>
          </p:cNvSpPr>
          <p:nvPr>
            <p:ph idx="1"/>
          </p:nvPr>
        </p:nvSpPr>
        <p:spPr>
          <a:xfrm>
            <a:off x="677334" y="5225143"/>
            <a:ext cx="8596668" cy="816219"/>
          </a:xfrm>
        </p:spPr>
        <p:txBody>
          <a:bodyPr/>
          <a:lstStyle/>
          <a:p>
            <a:r>
              <a:rPr lang="id-ID" dirty="0"/>
              <a:t>Titik </a:t>
            </a:r>
            <a:r>
              <a:rPr lang="id-ID" b="1" dirty="0"/>
              <a:t>G </a:t>
            </a:r>
            <a:r>
              <a:rPr lang="id-ID" dirty="0"/>
              <a:t>adalah titik terasing , yaitu kota terasing karena tidak dapat dikunjungi dari kota-kota lain dengan jalan darat.</a:t>
            </a:r>
          </a:p>
        </p:txBody>
      </p:sp>
      <p:pic>
        <p:nvPicPr>
          <p:cNvPr id="2" name="Picture 1"/>
          <p:cNvPicPr>
            <a:picLocks noChangeAspect="1"/>
          </p:cNvPicPr>
          <p:nvPr/>
        </p:nvPicPr>
        <p:blipFill>
          <a:blip r:embed="rId2"/>
          <a:stretch>
            <a:fillRect/>
          </a:stretch>
        </p:blipFill>
        <p:spPr>
          <a:xfrm>
            <a:off x="3236685" y="1572772"/>
            <a:ext cx="4789716" cy="3247998"/>
          </a:xfrm>
          <a:prstGeom prst="rect">
            <a:avLst/>
          </a:prstGeom>
        </p:spPr>
      </p:pic>
    </p:spTree>
    <p:extLst>
      <p:ext uri="{BB962C8B-B14F-4D97-AF65-F5344CB8AC3E}">
        <p14:creationId xmlns:p14="http://schemas.microsoft.com/office/powerpoint/2010/main" val="3476817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Contoh 8.2</a:t>
            </a:r>
          </a:p>
        </p:txBody>
      </p:sp>
      <p:sp>
        <p:nvSpPr>
          <p:cNvPr id="5" name="Content Placeholder 4"/>
          <p:cNvSpPr>
            <a:spLocks noGrp="1"/>
          </p:cNvSpPr>
          <p:nvPr>
            <p:ph idx="1"/>
          </p:nvPr>
        </p:nvSpPr>
        <p:spPr/>
        <p:txBody>
          <a:bodyPr/>
          <a:lstStyle/>
          <a:p>
            <a:r>
              <a:rPr lang="id-ID" dirty="0"/>
              <a:t>Ada 4 macam golongan darah, masing-masing A, B, AB, dan O. Darah golongan O dapat diberikan ke semua golongan. Darah golongan A dan B dapat diberikan ke golongannya sendiri atau ke golongan O. Darah golongan AB hanya dapat diberikan pada pasien dengan golongan AB. Gambarlah graf untuk menyatakan keadaan tersebut.</a:t>
            </a:r>
          </a:p>
        </p:txBody>
      </p:sp>
    </p:spTree>
    <p:extLst>
      <p:ext uri="{BB962C8B-B14F-4D97-AF65-F5344CB8AC3E}">
        <p14:creationId xmlns:p14="http://schemas.microsoft.com/office/powerpoint/2010/main" val="3868193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d-ID" dirty="0"/>
              <a:t>Penyelesaian</a:t>
            </a:r>
          </a:p>
        </p:txBody>
      </p:sp>
      <p:pic>
        <p:nvPicPr>
          <p:cNvPr id="2" name="Picture 1"/>
          <p:cNvPicPr>
            <a:picLocks noChangeAspect="1"/>
          </p:cNvPicPr>
          <p:nvPr/>
        </p:nvPicPr>
        <p:blipFill>
          <a:blip r:embed="rId2"/>
          <a:stretch>
            <a:fillRect/>
          </a:stretch>
        </p:blipFill>
        <p:spPr>
          <a:xfrm>
            <a:off x="1944914" y="1586812"/>
            <a:ext cx="5021944" cy="4729404"/>
          </a:xfrm>
          <a:prstGeom prst="rect">
            <a:avLst/>
          </a:prstGeom>
        </p:spPr>
      </p:pic>
    </p:spTree>
    <p:extLst>
      <p:ext uri="{BB962C8B-B14F-4D97-AF65-F5344CB8AC3E}">
        <p14:creationId xmlns:p14="http://schemas.microsoft.com/office/powerpoint/2010/main" val="32381855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7395</TotalTime>
  <Words>1894</Words>
  <Application>Microsoft Office PowerPoint</Application>
  <PresentationFormat>Widescreen</PresentationFormat>
  <Paragraphs>247</Paragraphs>
  <Slides>47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Times New Roman</vt:lpstr>
      <vt:lpstr>Trebuchet MS</vt:lpstr>
      <vt:lpstr>Wingdings</vt:lpstr>
      <vt:lpstr>Wingdings 3</vt:lpstr>
      <vt:lpstr>Facet</vt:lpstr>
      <vt:lpstr>Riset Operasional Pertemuan 11:  “Model Jaringan”</vt:lpstr>
      <vt:lpstr>PowerPoint Presentation</vt:lpstr>
      <vt:lpstr>8.1 Graf sebagai representasi jaringan</vt:lpstr>
      <vt:lpstr>8.1.1 Graf</vt:lpstr>
      <vt:lpstr>PowerPoint Presentation</vt:lpstr>
      <vt:lpstr>Contoh 8.1</vt:lpstr>
      <vt:lpstr>Penyelesaian</vt:lpstr>
      <vt:lpstr>Contoh 8.2</vt:lpstr>
      <vt:lpstr>Penyelesaian</vt:lpstr>
      <vt:lpstr>Contoh 8.3</vt:lpstr>
      <vt:lpstr>Penyelesaian</vt:lpstr>
      <vt:lpstr>PowerPoint Presentation</vt:lpstr>
      <vt:lpstr>Contoh 8.4</vt:lpstr>
      <vt:lpstr>Penyelesaian</vt:lpstr>
      <vt:lpstr>8.1.2 Subgraf</vt:lpstr>
      <vt:lpstr>Contoh 8.5</vt:lpstr>
      <vt:lpstr>Penyelesaian</vt:lpstr>
      <vt:lpstr>8.1.3 Derajat</vt:lpstr>
      <vt:lpstr>Contoh 8.6</vt:lpstr>
      <vt:lpstr>Penyelesaian</vt:lpstr>
      <vt:lpstr>8.1.4 Representasi Graf dalam Matriks</vt:lpstr>
      <vt:lpstr>PowerPoint Presentation</vt:lpstr>
      <vt:lpstr>Contoh 8.8</vt:lpstr>
      <vt:lpstr>Penyelesaian untuk Contoh 8.1</vt:lpstr>
      <vt:lpstr>Penyelesaian untuk Contoh 8.2</vt:lpstr>
      <vt:lpstr>Penyelesaian untuk Contoh 8.3</vt:lpstr>
      <vt:lpstr>8.1.5 Pohon</vt:lpstr>
      <vt:lpstr>Contoh 8.9</vt:lpstr>
      <vt:lpstr>Penyelesaian</vt:lpstr>
      <vt:lpstr>Contoh 8.10</vt:lpstr>
      <vt:lpstr>PowerPoint Presentation</vt:lpstr>
      <vt:lpstr>8.2 Pohon Rentang Minimum</vt:lpstr>
      <vt:lpstr>8.2.1 Algoritma Kruskall</vt:lpstr>
      <vt:lpstr>PowerPoint Presentation</vt:lpstr>
      <vt:lpstr>Contoh 8.11</vt:lpstr>
      <vt:lpstr>PowerPoint Presentation</vt:lpstr>
      <vt:lpstr>PowerPoint Presentation</vt:lpstr>
      <vt:lpstr>8.2.2 Algoritma Prim</vt:lpstr>
      <vt:lpstr>PowerPoint Presentation</vt:lpstr>
      <vt:lpstr>PowerPoint Presentation</vt:lpstr>
      <vt:lpstr>Contoh 8.12</vt:lpstr>
      <vt:lpstr>PowerPoint Presentation</vt:lpstr>
      <vt:lpstr>8.2.3 Pohon Steiner</vt:lpstr>
      <vt:lpstr>Contoh 8.13</vt:lpstr>
      <vt:lpstr>Penyelesaian</vt:lpstr>
      <vt:lpstr>PowerPoint Presentation</vt:lpstr>
      <vt:lpstr>SELESAI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Algoritma dan Pemrograman 1 “Dasar Pemrograman C++”</dc:title>
  <dc:creator>4L134R</dc:creator>
  <cp:lastModifiedBy>mohal</cp:lastModifiedBy>
  <cp:revision>494</cp:revision>
  <dcterms:created xsi:type="dcterms:W3CDTF">2016-07-29T15:07:22Z</dcterms:created>
  <dcterms:modified xsi:type="dcterms:W3CDTF">2020-10-27T08:00:28Z</dcterms:modified>
</cp:coreProperties>
</file>